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56" r:id="rId3"/>
    <p:sldId id="257" r:id="rId4"/>
    <p:sldId id="259" r:id="rId5"/>
    <p:sldId id="260" r:id="rId6"/>
    <p:sldId id="263" r:id="rId7"/>
    <p:sldId id="268" r:id="rId8"/>
    <p:sldId id="269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4" autoAdjust="0"/>
    <p:restoredTop sz="94624" autoAdjust="0"/>
  </p:normalViewPr>
  <p:slideViewPr>
    <p:cSldViewPr>
      <p:cViewPr>
        <p:scale>
          <a:sx n="95" d="100"/>
          <a:sy n="95" d="100"/>
        </p:scale>
        <p:origin x="-450" y="-4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006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17A7D5-47EE-43AD-ADF6-F06C050AE141}" type="datetimeFigureOut">
              <a:rPr lang="en-US"/>
              <a:pPr>
                <a:defRPr/>
              </a:pPr>
              <a:t>8/30/2013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FEC718-B487-4D71-A76D-6994CA26D4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581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90C3D7-0ADF-445B-A661-A352F937C38D}" type="datetimeFigureOut">
              <a:rPr lang="en-US"/>
              <a:pPr>
                <a:defRPr/>
              </a:pPr>
              <a:t>8/30/2013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5CDAC4-5291-4EAF-B142-48EE4F5F76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2243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A0BC21-5016-41E5-B1D8-E67DDE7A27EA}" type="datetimeFigureOut">
              <a:rPr lang="en-US"/>
              <a:pPr>
                <a:defRPr/>
              </a:pPr>
              <a:t>8/30/2013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2F6514-AA11-4F1B-8358-72695FA01B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7870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FC0819-FD5C-4A7A-B58C-B6744DD82447}" type="datetimeFigureOut">
              <a:rPr lang="en-US"/>
              <a:pPr>
                <a:defRPr/>
              </a:pPr>
              <a:t>8/30/2013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0659DA-E121-4DDC-95D6-E043D88888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52529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0590AD-3348-4761-B84B-22C245C50AC6}" type="datetimeFigureOut">
              <a:rPr lang="en-US"/>
              <a:pPr>
                <a:defRPr/>
              </a:pPr>
              <a:t>8/30/2013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8D78E1-AE55-4C6E-B4A2-CF82CF9152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9566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FE57F3-B0AD-4928-A514-91F39AFC2729}" type="datetimeFigureOut">
              <a:rPr lang="en-US"/>
              <a:pPr>
                <a:defRPr/>
              </a:pPr>
              <a:t>8/30/2013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910FD2-3171-4DF2-B6BA-0DFCCEC5D6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182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5E7340-6BE0-4135-9CC7-BB8DD2F66612}" type="datetimeFigureOut">
              <a:rPr lang="en-US"/>
              <a:pPr>
                <a:defRPr/>
              </a:pPr>
              <a:t>8/30/2013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715ED2-D9B7-4E69-A42D-3888339757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6531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EF461F-5678-466A-86E0-96A0672936AC}" type="datetimeFigureOut">
              <a:rPr lang="en-US"/>
              <a:pPr>
                <a:defRPr/>
              </a:pPr>
              <a:t>8/30/2013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7A448B-088F-477A-80AE-1735493726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497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6E86FD-EDF5-4CA6-9E0E-B5400045DFFF}" type="datetimeFigureOut">
              <a:rPr lang="en-US"/>
              <a:pPr>
                <a:defRPr/>
              </a:pPr>
              <a:t>8/30/2013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F7EBF5-4AE4-4D43-9C63-E6F8300A3A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1876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10DE0F-ECC5-4890-8544-C764F7881ECB}" type="datetimeFigureOut">
              <a:rPr lang="en-US"/>
              <a:pPr>
                <a:defRPr/>
              </a:pPr>
              <a:t>8/30/2013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EC41CD-9609-4DDA-9517-511C3574E8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3263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144757-272B-4AE0-87ED-9A94F838D949}" type="datetimeFigureOut">
              <a:rPr lang="en-US"/>
              <a:pPr>
                <a:defRPr/>
              </a:pPr>
              <a:t>8/30/2013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F87B08-70C8-445D-80C8-B710AB20DC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0235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BD828CB-66CA-40B6-800C-CB086B232014}" type="datetimeFigureOut">
              <a:rPr lang="en-US"/>
              <a:pPr>
                <a:defRPr/>
              </a:pPr>
              <a:t>8/30/2013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79B892C-CABB-460C-A1F0-17319A086E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>
          <a:xfrm>
            <a:off x="457200" y="381000"/>
            <a:ext cx="8001000" cy="3219450"/>
          </a:xfrm>
        </p:spPr>
        <p:txBody>
          <a:bodyPr/>
          <a:lstStyle/>
          <a:p>
            <a:pPr eaLnBrk="1" hangingPunct="1"/>
            <a:r>
              <a:rPr lang="ru-RU" sz="3600" b="1" smtClean="0"/>
              <a:t>«Создание здоровьесберегающей среды в ОУ и подростково-молодежных центрах - необходимое условие реализации Всероссийского физкультурного спортивного комплекса»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10000"/>
            <a:ext cx="7086600" cy="1828800"/>
          </a:xfrm>
        </p:spPr>
        <p:txBody>
          <a:bodyPr rtlCol="0">
            <a:normAutofit fontScale="85000" lnSpcReduction="20000"/>
          </a:bodyPr>
          <a:lstStyle/>
          <a:p>
            <a:pPr algn="r"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Сергеева Ю.В.</a:t>
            </a:r>
          </a:p>
          <a:p>
            <a:pPr algn="r"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ru-RU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методист ИМЦ, </a:t>
            </a:r>
          </a:p>
          <a:p>
            <a:pPr algn="r"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заместитель директора по воспитательной работе ГБОУ СОШ № 545.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Цель Комплекса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    повышение эффективности использования возможностей физической культуры и спорта в социально-экономическом развитии страны, укреплении здоровья, повышении благосостояния и качества жизни российских граждан, гармоничном и всестороннем развитии личности, формировании потребности людей в физическом самосовершенствовании, воспитании патриотизма и гражданственности, мотивации к ведению здорового, спортивного образа жизни. 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3048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000" dirty="0" smtClean="0"/>
              <a:t>Задачи Комплекса:</a:t>
            </a:r>
            <a:endParaRPr lang="ru-RU" dirty="0"/>
          </a:p>
        </p:txBody>
      </p:sp>
      <p:sp>
        <p:nvSpPr>
          <p:cNvPr id="4099" name="Содержимое 2"/>
          <p:cNvSpPr>
            <a:spLocks noGrp="1"/>
          </p:cNvSpPr>
          <p:nvPr>
            <p:ph idx="1"/>
          </p:nvPr>
        </p:nvSpPr>
        <p:spPr>
          <a:xfrm>
            <a:off x="76200" y="609600"/>
            <a:ext cx="8839200" cy="5867400"/>
          </a:xfrm>
        </p:spPr>
        <p:txBody>
          <a:bodyPr/>
          <a:lstStyle/>
          <a:p>
            <a:pPr eaLnBrk="1" hangingPunct="1"/>
            <a:r>
              <a:rPr lang="ru-RU" sz="1800" smtClean="0"/>
              <a:t>увеличение доли граждан, систематически занимающихся физкультурой и спортом;</a:t>
            </a:r>
          </a:p>
          <a:p>
            <a:pPr eaLnBrk="1" hangingPunct="1"/>
            <a:r>
              <a:rPr lang="ru-RU" sz="1800" smtClean="0"/>
              <a:t>повышение уровня физической подготовленности, качества и продолжительности жизни граждан;</a:t>
            </a:r>
          </a:p>
          <a:p>
            <a:pPr eaLnBrk="1" hangingPunct="1"/>
            <a:r>
              <a:rPr lang="ru-RU" sz="1800" smtClean="0"/>
              <a:t>формирование у граждан осознанных потребностей в систематических занятиях физической культурой и спортом, ведении здорового образа жизни;</a:t>
            </a:r>
          </a:p>
          <a:p>
            <a:pPr eaLnBrk="1" hangingPunct="1"/>
            <a:r>
              <a:rPr lang="ru-RU" sz="1800" smtClean="0"/>
              <a:t>повышение общего уровня знаний граждан о средствах, методах и формах организации самостоятельных занятий;</a:t>
            </a:r>
          </a:p>
          <a:p>
            <a:pPr eaLnBrk="1" hangingPunct="1"/>
            <a:r>
              <a:rPr lang="ru-RU" sz="1800" smtClean="0"/>
              <a:t>создание единой системы непрерывного физического воспитания граждан и оценки их физической подготовленности на основе федеральной базы данных о физическом состоянии основных групп населения;</a:t>
            </a:r>
          </a:p>
          <a:p>
            <a:pPr eaLnBrk="1" hangingPunct="1"/>
            <a:r>
              <a:rPr lang="ru-RU" sz="1800" smtClean="0"/>
              <a:t>модернизация системы физического воспитания и развития массового школьного и студенческого спорта в образовательных организациях, в том числе путем расширения сети спортивных клубов;</a:t>
            </a:r>
          </a:p>
          <a:p>
            <a:pPr eaLnBrk="1" hangingPunct="1"/>
            <a:r>
              <a:rPr lang="ru-RU" sz="1800" smtClean="0"/>
              <a:t>активизация деятельности по организации физкультурно-спортивной работы в трудовых коллективах, по месту учебы и жительства, в местах массового отдыха и семейного досуга граждан;</a:t>
            </a:r>
          </a:p>
          <a:p>
            <a:pPr eaLnBrk="1" hangingPunct="1"/>
            <a:r>
              <a:rPr lang="ru-RU" sz="1800" smtClean="0"/>
              <a:t>создание современной материально-технической базы сферы физической культуры и спорта, увеличение количества объектов спорта, обеспечение необходимым спортивным инвентарем и оборудованием мест занятий физической культурой;</a:t>
            </a:r>
          </a:p>
          <a:p>
            <a:pPr eaLnBrk="1" hangingPunct="1"/>
            <a:r>
              <a:rPr lang="ru-RU" sz="1800" smtClean="0"/>
              <a:t>развитие современных видов спорта и физкультурно-оздоровительных систем</a:t>
            </a:r>
          </a:p>
          <a:p>
            <a:pPr eaLnBrk="1" hangingPunct="1"/>
            <a:endParaRPr lang="ru-RU" sz="160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Основные принципы Комплекса: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25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1200" dirty="0" smtClean="0"/>
              <a:t>государственный характер и оздоровительная направленность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1200" dirty="0" smtClean="0"/>
              <a:t>личностно-ориентированная направленность;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1200" dirty="0" smtClean="0"/>
              <a:t>вариативность и </a:t>
            </a:r>
            <a:r>
              <a:rPr lang="ru-RU" sz="11200" dirty="0" err="1" smtClean="0"/>
              <a:t>адаптируемость</a:t>
            </a:r>
            <a:r>
              <a:rPr lang="ru-RU" sz="11200" dirty="0" smtClean="0"/>
              <a:t>;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1200" dirty="0" smtClean="0"/>
              <a:t>добровольность и доступность;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1200" dirty="0" smtClean="0"/>
              <a:t>принцип  комплексности оценок, научная доказательность;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1200" dirty="0" smtClean="0"/>
              <a:t>обязательность медицинского контроля;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1200" dirty="0" smtClean="0"/>
              <a:t>непрерывность и преемственность;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1200" dirty="0" smtClean="0"/>
              <a:t>учет региональных и национальных особенностей.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9600" b="1" dirty="0" smtClean="0"/>
              <a:t/>
            </a:r>
            <a:br>
              <a:rPr lang="ru-RU" sz="9600" b="1" dirty="0" smtClean="0"/>
            </a:br>
            <a:endParaRPr lang="ru-RU" sz="96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60438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/>
              <a:t>Структура Комплекса</a:t>
            </a:r>
            <a:r>
              <a:rPr lang="ru-RU" dirty="0" smtClean="0"/>
              <a:t>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6147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eaLnBrk="1" hangingPunct="1"/>
            <a:r>
              <a:rPr lang="ru-RU" b="1" smtClean="0"/>
              <a:t>первая часть </a:t>
            </a:r>
            <a:r>
              <a:rPr lang="ru-RU" smtClean="0"/>
              <a:t>(нормативно-тестирующая) предусматривает общую оценку уровня физической подготовленности населения на основе выполнения нормативов, характеризующих требования государства к состоянию физического здоровья нации;</a:t>
            </a:r>
          </a:p>
          <a:p>
            <a:pPr lvl="1" eaLnBrk="1" hangingPunct="1"/>
            <a:r>
              <a:rPr lang="ru-RU" b="1" smtClean="0"/>
              <a:t>вторая часть </a:t>
            </a:r>
            <a:r>
              <a:rPr lang="ru-RU" smtClean="0"/>
              <a:t>(спортивная) дополняет первую и направлена на привлечение различных возрастных групп населения к занятиям спортом.</a:t>
            </a:r>
          </a:p>
          <a:p>
            <a:pPr eaLnBrk="1" hangingPunct="1"/>
            <a:endParaRPr lang="ru-RU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Основные этапы внедрения Комплекса: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Первый этап (организационно-экспериментальный) – август 2013 – декабрь 2014 года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Второй этап (апробационный) – сентябрь 2014 – август 2015 года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Третий этап (внедренческий) – сентябрь 2015 – декабрь 2016 года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Четвертый этап (реализационный) – с января 2017 года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Ожидаемые результаты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943600"/>
          </a:xfrm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увеличение доли граждан, систематически занимающихся физической культурой и спортом, с 22,5% в 2012 году до 40% в 2020 году;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увеличение доли граждан Российской Федерации, занимающихся физической культурой и спортом по месту трудовой деятельности, с 11% в 2012 году до 25% в 2020 году;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доля граждан, выполнивших нормативы и требования Комплекса, награждённых знаками Комплекса, составит к 2020 году – 20%.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Содержимое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096000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1.Обеспечить в образовательных учреждениях Курортного района и подростково-молодежных центрах создание условий для реализации физкультурно-спортивного комплекса через разработку необходимых локальных актов и приведение в соответствие материальной базы образовательных учреждений. </a:t>
            </a:r>
          </a:p>
          <a:p>
            <a:pPr eaLnBrk="1" hangingPunct="1">
              <a:buFont typeface="Arial" charset="0"/>
              <a:buNone/>
            </a:pP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	2. Используя резерв сетевого взаимодействия, продумать возможность  организации занятий в кружках, секциях и других мероприятиях физкультурно-спортивной направленности всех участников образовательного процесса: </a:t>
            </a:r>
          </a:p>
          <a:p>
            <a:pPr eaLnBrk="1" hangingPunct="1">
              <a:buFont typeface="Arial" charset="0"/>
              <a:buNone/>
            </a:pP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	-обучающихся;</a:t>
            </a:r>
          </a:p>
          <a:p>
            <a:pPr eaLnBrk="1" hangingPunct="1">
              <a:buFont typeface="Arial" charset="0"/>
              <a:buNone/>
            </a:pP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	-сотрудников образовательного учреждения;</a:t>
            </a:r>
          </a:p>
          <a:p>
            <a:pPr eaLnBrk="1" hangingPunct="1">
              <a:buFont typeface="Arial" charset="0"/>
              <a:buNone/>
            </a:pP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	-родительской общественности,</a:t>
            </a:r>
          </a:p>
          <a:p>
            <a:pPr eaLnBrk="1" hangingPunct="1">
              <a:buFont typeface="Arial" charset="0"/>
              <a:buNone/>
            </a:pP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	-используя все предусмотренные законом формы занятий.</a:t>
            </a:r>
          </a:p>
          <a:p>
            <a:pPr eaLnBrk="1" hangingPunct="1">
              <a:buFont typeface="Arial" charset="0"/>
              <a:buNone/>
            </a:pP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 	3. Провести в ОУ района мониторинг качества проведения спортивных занятий и мероприятий.  </a:t>
            </a:r>
          </a:p>
          <a:p>
            <a:pPr eaLnBrk="1" hangingPunct="1">
              <a:buFont typeface="Arial" charset="0"/>
              <a:buNone/>
            </a:pP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	4. Размещать на сайтах ОУ ежемесячную информацию о проведении спортивных и физкультурно-массовых мероприятий. </a:t>
            </a:r>
          </a:p>
          <a:p>
            <a:pPr eaLnBrk="1" hangingPunct="1">
              <a:buFont typeface="Arial" charset="0"/>
              <a:buNone/>
            </a:pP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eaLnBrk="1" hangingPunct="1"/>
            <a:endParaRPr lang="ru-RU" sz="180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</TotalTime>
  <Words>496</Words>
  <Application>Microsoft Office PowerPoint</Application>
  <PresentationFormat>Экран (4:3)</PresentationFormat>
  <Paragraphs>49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Calibri</vt:lpstr>
      <vt:lpstr>Arial</vt:lpstr>
      <vt:lpstr>Times New Roman</vt:lpstr>
      <vt:lpstr>Office Theme</vt:lpstr>
      <vt:lpstr>«Создание здоровьесберегающей среды в ОУ и подростково-молодежных центрах - необходимое условие реализации Всероссийского физкультурного спортивного комплекса»</vt:lpstr>
      <vt:lpstr>Цель Комплекса</vt:lpstr>
      <vt:lpstr>Задачи Комплекса:</vt:lpstr>
      <vt:lpstr>Основные принципы Комплекса:</vt:lpstr>
      <vt:lpstr>Структура Комплекса: </vt:lpstr>
      <vt:lpstr>Основные этапы внедрения Комплекса:</vt:lpstr>
      <vt:lpstr>Ожидаемые результаты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Цель Комплекса</dc:title>
  <dc:creator>Sony</dc:creator>
  <cp:lastModifiedBy>IgB</cp:lastModifiedBy>
  <cp:revision>21</cp:revision>
  <dcterms:created xsi:type="dcterms:W3CDTF">2013-08-19T18:03:30Z</dcterms:created>
  <dcterms:modified xsi:type="dcterms:W3CDTF">2013-08-30T06:53:27Z</dcterms:modified>
</cp:coreProperties>
</file>