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4" r:id="rId4"/>
    <p:sldId id="272" r:id="rId5"/>
    <p:sldId id="259" r:id="rId6"/>
    <p:sldId id="258" r:id="rId7"/>
    <p:sldId id="260" r:id="rId8"/>
    <p:sldId id="261" r:id="rId9"/>
    <p:sldId id="262" r:id="rId10"/>
    <p:sldId id="270" r:id="rId11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FF906D"/>
    <a:srgbClr val="CC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D1D9CB4-D870-4F4B-9D77-AD79B83BD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83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/>
            <a:fld id="{198C57EA-4F47-4394-8885-92F419C342E2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/>
            <a:fld id="{174ECD8A-38B7-4D7B-ACCA-45E442DC9E81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/>
            <a:fld id="{E8867462-F1EC-43D5-A9EF-271CE8A31925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/>
            <a:fld id="{154EB48C-239B-4695-8EA0-E9A2C6886B04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15364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/>
            <a:fld id="{D893BC89-7454-4851-8575-82B908713323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16388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/>
            <a:fld id="{4CA4BD51-D9F5-472B-A078-C95F58B4B8B6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/>
            <a:fld id="{A2F430F1-324F-44BB-BCBD-D80556752C55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/>
            <a:fld id="{AD4D41CB-6456-4D09-A876-F5DAA6CA5034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/>
            <a:fld id="{E3FECDE6-5504-4CB0-B9CD-244071B81A2F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/>
            <a:fld id="{DFD3F640-7F0A-4C08-BC7E-115A84E88211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25.8.13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C9082-411C-4CB1-95A3-82E6ED428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2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25.8.13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52981-9A47-4051-8CD2-B31F20FE4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1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530225"/>
            <a:ext cx="2044700" cy="5502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530225"/>
            <a:ext cx="5984875" cy="5502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25.8.13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298BD-0342-4D43-8B6B-B7E104560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2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25.8.13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D464A-724B-4409-AA40-6AD8EA0B4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4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25.8.13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C9E7A-4C20-4D80-B246-462FB39ED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8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14787" cy="4186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0425" y="530225"/>
            <a:ext cx="4014788" cy="4186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25.8.13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40AE-746C-47FA-8532-6F18CAA3E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4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25.8.13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4E49D-9DB3-4D25-9364-C1678A7B8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1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25.8.13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360C6-0923-4F96-8F17-107732BBF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9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25.8.13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3ECBA-C5C0-4431-9B9D-84AD35635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9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25.8.13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2E6-37F9-4CC9-9C44-B0B410014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7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25.8.13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D6997-AE3A-44CA-B3AD-BB33A6103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8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304800" y="328613"/>
            <a:ext cx="8531225" cy="61960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4A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19100" y="433388"/>
            <a:ext cx="8305800" cy="5486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A1A1A1"/>
              </a:gs>
            </a:gsLst>
            <a:path path="shape">
              <a:fillToRect l="50000" t="70000" r="50000" b="30000"/>
            </a:path>
          </a:gradFill>
          <a:ln w="90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983163"/>
            <a:ext cx="818197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530225"/>
            <a:ext cx="818197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776663" y="6111875"/>
            <a:ext cx="2284412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25.8.13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062663" y="6111875"/>
            <a:ext cx="2286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348663" y="6111875"/>
            <a:ext cx="455612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87DE972-7285-4787-8FA2-33B3D0766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Verdana" pitchFamily="34" charset="0"/>
          <a:cs typeface="Lucida Sans Unicode" pitchFamily="34" charset="0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Verdana" pitchFamily="34" charset="0"/>
          <a:cs typeface="Lucida Sans Unicode" pitchFamily="34" charset="0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Verdana" pitchFamily="34" charset="0"/>
          <a:cs typeface="Lucida Sans Unicode" pitchFamily="34" charset="0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Verdana" pitchFamily="34" charset="0"/>
          <a:cs typeface="Lucida Sans Unicode" pitchFamily="34" charset="0"/>
        </a:defRPr>
      </a:lvl5pPr>
      <a:lvl6pPr marL="25146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Verdana" pitchFamily="34" charset="0"/>
          <a:cs typeface="Lucida Sans Unicode" pitchFamily="34" charset="0"/>
        </a:defRPr>
      </a:lvl6pPr>
      <a:lvl7pPr marL="29718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Verdana" pitchFamily="34" charset="0"/>
          <a:cs typeface="Lucida Sans Unicode" pitchFamily="34" charset="0"/>
        </a:defRPr>
      </a:lvl7pPr>
      <a:lvl8pPr marL="34290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Verdana" pitchFamily="34" charset="0"/>
          <a:cs typeface="Lucida Sans Unicode" pitchFamily="34" charset="0"/>
        </a:defRPr>
      </a:lvl8pPr>
      <a:lvl9pPr marL="38862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Verdana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00063" y="285750"/>
            <a:ext cx="8186737" cy="542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2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28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ts val="2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3200" b="1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hangingPunct="1">
              <a:lnSpc>
                <a:spcPct val="100000"/>
              </a:lnSpc>
              <a:spcBef>
                <a:spcPts val="2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3200" b="1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hangingPunct="1">
              <a:lnSpc>
                <a:spcPct val="100000"/>
              </a:lnSpc>
              <a:spcBef>
                <a:spcPts val="2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педагогического коллектива ДОУ в связи  </a:t>
            </a:r>
          </a:p>
          <a:p>
            <a:pPr algn="ctr" hangingPunct="1">
              <a:lnSpc>
                <a:spcPct val="100000"/>
              </a:lnSpc>
              <a:spcBef>
                <a:spcPts val="2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Федеральным государственным стандартом дошкольного образования</a:t>
            </a:r>
          </a:p>
          <a:p>
            <a:pPr algn="ctr" hangingPunct="1">
              <a:lnSpc>
                <a:spcPct val="100000"/>
              </a:lnSpc>
              <a:spcBef>
                <a:spcPts val="2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3200" b="1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hangingPunct="1">
              <a:lnSpc>
                <a:spcPct val="100000"/>
              </a:lnSpc>
              <a:spcBef>
                <a:spcPts val="2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3200" b="1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hangingPunct="1">
              <a:lnSpc>
                <a:spcPct val="100000"/>
              </a:lnSpc>
              <a:spcBef>
                <a:spcPts val="2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400" b="1" dirty="0" err="1"/>
              <a:t>Сикирицкая</a:t>
            </a:r>
            <a:r>
              <a:rPr lang="ru-RU" sz="2400" b="1" dirty="0"/>
              <a:t> Т.П., методист ИМЦ</a:t>
            </a:r>
            <a:r>
              <a:rPr lang="ru-RU" b="1" i="1" dirty="0"/>
              <a:t>.</a:t>
            </a:r>
            <a:r>
              <a:rPr lang="ru-RU" dirty="0"/>
              <a:t> </a:t>
            </a:r>
            <a:endParaRPr lang="ru-RU" sz="2400" b="1" i="1" dirty="0">
              <a:solidFill>
                <a:srgbClr val="FF906D"/>
              </a:solidFill>
            </a:endParaRPr>
          </a:p>
          <a:p>
            <a:pPr algn="ctr" hangingPunct="1">
              <a:lnSpc>
                <a:spcPct val="100000"/>
              </a:lnSpc>
              <a:spcBef>
                <a:spcPts val="2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800" b="1" i="1" dirty="0">
                <a:solidFill>
                  <a:srgbClr val="000000"/>
                </a:solidFill>
                <a:latin typeface="Verdana" pitchFamily="34" charset="0"/>
              </a:rPr>
              <a:t>      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0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"/>
              </a:spcBef>
            </a:pPr>
            <a:endParaRPr lang="ru-RU" sz="280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250"/>
              </a:spcBef>
            </a:pPr>
            <a:r>
              <a:rPr lang="ru-RU" sz="6000" b="1" i="1">
                <a:solidFill>
                  <a:srgbClr val="FF9933"/>
                </a:solidFill>
                <a:latin typeface="Verdana" pitchFamily="34" charset="0"/>
              </a:rPr>
              <a:t>Спасибо</a:t>
            </a:r>
          </a:p>
          <a:p>
            <a:pPr algn="ctr" eaLnBrk="1" hangingPunct="1">
              <a:lnSpc>
                <a:spcPct val="100000"/>
              </a:lnSpc>
              <a:spcBef>
                <a:spcPts val="250"/>
              </a:spcBef>
            </a:pPr>
            <a:r>
              <a:rPr lang="ru-RU" sz="6000" b="1" i="1">
                <a:solidFill>
                  <a:srgbClr val="FF9933"/>
                </a:solidFill>
                <a:latin typeface="Verdana" pitchFamily="34" charset="0"/>
              </a:rPr>
              <a:t> за внимание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58175" cy="53197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71500" y="530225"/>
            <a:ext cx="81153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5113" indent="-263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250"/>
              </a:spcBef>
              <a:buClr>
                <a:srgbClr val="4F81BD"/>
              </a:buClr>
              <a:buSzPct val="80000"/>
              <a:buFont typeface="Wingdings 2" pitchFamily="18" charset="2"/>
              <a:buNone/>
            </a:pPr>
            <a:endParaRPr lang="ru-RU" sz="32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250"/>
              </a:spcBef>
              <a:buClr>
                <a:srgbClr val="4F81BD"/>
              </a:buClr>
              <a:buSzPct val="80000"/>
              <a:buFont typeface="Wingdings 2" pitchFamily="18" charset="2"/>
              <a:buNone/>
            </a:pPr>
            <a:r>
              <a:rPr lang="ru-RU" sz="3200">
                <a:solidFill>
                  <a:srgbClr val="FF9933"/>
                </a:solidFill>
              </a:rPr>
              <a:t>ФГОС</a:t>
            </a:r>
            <a:r>
              <a:rPr lang="ru-RU" sz="3200">
                <a:solidFill>
                  <a:srgbClr val="000000"/>
                </a:solidFill>
              </a:rPr>
              <a:t> дошкольного образования разрабатывается </a:t>
            </a:r>
            <a:r>
              <a:rPr lang="ru-RU" sz="3200">
                <a:solidFill>
                  <a:srgbClr val="FF9933"/>
                </a:solidFill>
              </a:rPr>
              <a:t>впервые</a:t>
            </a:r>
            <a:r>
              <a:rPr lang="ru-RU" sz="3200">
                <a:solidFill>
                  <a:srgbClr val="000000"/>
                </a:solidFill>
              </a:rPr>
              <a:t> в российской истории </a:t>
            </a:r>
          </a:p>
          <a:p>
            <a:pPr eaLnBrk="1" hangingPunct="1">
              <a:lnSpc>
                <a:spcPct val="100000"/>
              </a:lnSpc>
              <a:spcBef>
                <a:spcPts val="250"/>
              </a:spcBef>
              <a:buClr>
                <a:srgbClr val="4F81BD"/>
              </a:buClr>
              <a:buSzPct val="80000"/>
              <a:buFont typeface="Wingdings 2" pitchFamily="18" charset="2"/>
              <a:buNone/>
            </a:pPr>
            <a:r>
              <a:rPr lang="ru-RU" sz="3200">
                <a:solidFill>
                  <a:srgbClr val="000000"/>
                </a:solidFill>
              </a:rPr>
              <a:t>в соответствии с требованиями </a:t>
            </a:r>
            <a:r>
              <a:rPr lang="ru-RU" sz="2400" b="1">
                <a:solidFill>
                  <a:srgbClr val="000000"/>
                </a:solidFill>
              </a:rPr>
              <a:t>вступающего в силу 1 сентября 2013 года</a:t>
            </a:r>
            <a:r>
              <a:rPr lang="ru-RU" sz="3200">
                <a:solidFill>
                  <a:srgbClr val="000000"/>
                </a:solidFill>
              </a:rPr>
              <a:t> Федерального закона </a:t>
            </a:r>
          </a:p>
          <a:p>
            <a:pPr eaLnBrk="1" hangingPunct="1">
              <a:lnSpc>
                <a:spcPct val="100000"/>
              </a:lnSpc>
              <a:spcBef>
                <a:spcPts val="250"/>
              </a:spcBef>
              <a:buClr>
                <a:srgbClr val="4F81BD"/>
              </a:buClr>
              <a:buSzPct val="80000"/>
              <a:buFont typeface="Wingdings 2" pitchFamily="18" charset="2"/>
              <a:buNone/>
            </a:pPr>
            <a:r>
              <a:rPr lang="ru-RU" sz="2800" b="1">
                <a:solidFill>
                  <a:srgbClr val="FF9933"/>
                </a:solidFill>
              </a:rPr>
              <a:t>«Об образовании в Российской Федерации»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0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03238" y="530225"/>
            <a:ext cx="8183562" cy="404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65113" indent="-263525" algn="ctr" hangingPunct="1">
              <a:lnSpc>
                <a:spcPct val="100000"/>
              </a:lnSpc>
              <a:spcBef>
                <a:spcPts val="250"/>
              </a:spcBef>
              <a:buClr>
                <a:srgbClr val="4F81BD"/>
              </a:buClr>
              <a:buSzPct val="80000"/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0" name="Picture 4" descr="211327_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666038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0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5113" indent="-263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25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</a:pPr>
            <a:endParaRPr lang="ru-RU" sz="2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971550" y="620713"/>
            <a:ext cx="6985000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Преемственность ФГТ и ФГОС:</a:t>
            </a:r>
          </a:p>
          <a:p>
            <a:pPr algn="ctr">
              <a:defRPr/>
            </a:pPr>
            <a:endParaRPr lang="ru-RU" sz="800" b="1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</a:rPr>
              <a:t>общее и отличия</a:t>
            </a:r>
            <a:r>
              <a:rPr lang="ru-RU" sz="2400" b="1"/>
              <a:t> по л</a:t>
            </a:r>
            <a:r>
              <a:rPr lang="ru-RU" sz="2400" b="1">
                <a:solidFill>
                  <a:srgbClr val="000000"/>
                </a:solidFill>
              </a:rPr>
              <a:t>иниям сравнения документов</a:t>
            </a:r>
          </a:p>
          <a:p>
            <a:pPr>
              <a:defRPr/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Times New Roman" pitchFamily="18" charset="0"/>
              <a:buChar char="•"/>
              <a:defRPr/>
            </a:pPr>
            <a:r>
              <a:rPr 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</a:t>
            </a:r>
          </a:p>
          <a:p>
            <a:pPr>
              <a:buFont typeface="Times New Roman" pitchFamily="18" charset="0"/>
              <a:buChar char="•"/>
              <a:defRPr/>
            </a:pPr>
            <a:endParaRPr lang="ru-RU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Times New Roman" pitchFamily="18" charset="0"/>
              <a:buChar char="•"/>
              <a:defRPr/>
            </a:pPr>
            <a:r>
              <a:rPr 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Учёт разнообразных потребностей детей</a:t>
            </a:r>
          </a:p>
          <a:p>
            <a:pPr>
              <a:buFont typeface="Times New Roman" pitchFamily="18" charset="0"/>
              <a:buChar char="•"/>
              <a:defRPr/>
            </a:pPr>
            <a:endParaRPr lang="ru-RU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Times New Roman" pitchFamily="18" charset="0"/>
              <a:buChar char="•"/>
              <a:defRPr/>
            </a:pPr>
            <a:r>
              <a:rPr 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</a:t>
            </a:r>
          </a:p>
          <a:p>
            <a:pPr>
              <a:buFont typeface="Times New Roman" pitchFamily="18" charset="0"/>
              <a:buChar char="•"/>
              <a:defRPr/>
            </a:pPr>
            <a:endParaRPr lang="ru-RU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Times New Roman" pitchFamily="18" charset="0"/>
              <a:buChar char="•"/>
              <a:defRPr/>
            </a:pPr>
            <a:r>
              <a:rPr 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</a:t>
            </a:r>
          </a:p>
          <a:p>
            <a:pPr>
              <a:buFont typeface="Times New Roman" pitchFamily="18" charset="0"/>
              <a:buChar char="•"/>
              <a:defRPr/>
            </a:pPr>
            <a:endParaRPr lang="ru-RU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Times New Roman" pitchFamily="18" charset="0"/>
              <a:buChar char="•"/>
              <a:defRPr/>
            </a:pPr>
            <a:r>
              <a:rPr 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Принципы</a:t>
            </a:r>
          </a:p>
          <a:p>
            <a:pPr>
              <a:buFont typeface="Times New Roman" pitchFamily="18" charset="0"/>
              <a:buChar char="•"/>
              <a:defRPr/>
            </a:pPr>
            <a:endParaRPr lang="ru-RU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Times New Roman" pitchFamily="18" charset="0"/>
              <a:buChar char="•"/>
              <a:defRPr/>
            </a:pPr>
            <a:r>
              <a:rPr 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Требования, предъявляемые к ОО ПДО</a:t>
            </a:r>
          </a:p>
          <a:p>
            <a:pPr>
              <a:buFont typeface="Times New Roman" pitchFamily="18" charset="0"/>
              <a:buChar char="•"/>
              <a:defRPr/>
            </a:pPr>
            <a:endParaRPr lang="ru-RU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Times New Roman" pitchFamily="18" charset="0"/>
              <a:buChar char="•"/>
              <a:defRPr/>
            </a:pPr>
            <a:r>
              <a:rPr 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Условия реализации </a:t>
            </a:r>
          </a:p>
          <a:p>
            <a:pPr>
              <a:defRPr/>
            </a:pPr>
            <a:endParaRPr lang="ru-RU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0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65113" indent="-263525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5113" indent="-263525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32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Цели ФГОС дошкольного  образования</a:t>
            </a:r>
            <a:r>
              <a:rPr lang="ru-RU" sz="2400" b="1"/>
              <a:t>  </a:t>
            </a:r>
          </a:p>
          <a:p>
            <a:pPr marL="265113" indent="-263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2400" b="1"/>
          </a:p>
          <a:p>
            <a:pPr marL="265113" indent="-263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800" b="1"/>
              <a:t>Обеспечение государством:</a:t>
            </a:r>
          </a:p>
          <a:p>
            <a:pPr marL="265113" indent="-263525"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400" b="1"/>
              <a:t>равенства возможностей в получении качественного дошкольного образования</a:t>
            </a:r>
          </a:p>
          <a:p>
            <a:pPr marL="265113" indent="-263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400" b="1"/>
              <a:t> </a:t>
            </a:r>
          </a:p>
          <a:p>
            <a:pPr marL="265113" indent="-263525"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400" b="1"/>
              <a:t>гарантий уровня и качества образования на основе единства требований к условиям реализации основных образовательных программ</a:t>
            </a:r>
          </a:p>
          <a:p>
            <a:pPr marL="265113" indent="-263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2400" b="1"/>
          </a:p>
          <a:p>
            <a:pPr marL="265113" indent="-263525"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400" b="1"/>
              <a:t>сохранение единства образовательного пространства РФ относительно уровня дошкольного образования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0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03238" y="530225"/>
            <a:ext cx="8183562" cy="404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65113" indent="-263525" algn="ctr" hangingPunct="1">
              <a:lnSpc>
                <a:spcPct val="100000"/>
              </a:lnSpc>
              <a:spcBef>
                <a:spcPts val="250"/>
              </a:spcBef>
              <a:buClr>
                <a:srgbClr val="4F81BD"/>
              </a:buClr>
              <a:buSzPct val="80000"/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32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ФГОС дошкольного образования</a:t>
            </a:r>
          </a:p>
          <a:p>
            <a:pPr marL="265113" indent="-263525" algn="ctr" hangingPunct="1">
              <a:lnSpc>
                <a:spcPct val="100000"/>
              </a:lnSpc>
              <a:spcBef>
                <a:spcPts val="250"/>
              </a:spcBef>
              <a:buClr>
                <a:srgbClr val="4F81BD"/>
              </a:buClr>
              <a:buSzPct val="80000"/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3200" b="1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5113" indent="-263525" hangingPunct="1">
              <a:lnSpc>
                <a:spcPct val="100000"/>
              </a:lnSpc>
              <a:spcBef>
                <a:spcPts val="25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Общие положения</a:t>
            </a:r>
          </a:p>
          <a:p>
            <a:pPr marL="265113" indent="-263525" hangingPunct="1">
              <a:lnSpc>
                <a:spcPct val="100000"/>
              </a:lnSpc>
              <a:spcBef>
                <a:spcPts val="250"/>
              </a:spcBef>
              <a:buClr>
                <a:srgbClr val="4F81BD"/>
              </a:buClr>
              <a:buSzPct val="80000"/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5113" indent="-263525" hangingPunct="1">
              <a:lnSpc>
                <a:spcPct val="100000"/>
              </a:lnSpc>
              <a:spcBef>
                <a:spcPts val="25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Требования к структуре ОО ПДО</a:t>
            </a:r>
          </a:p>
          <a:p>
            <a:pPr marL="265113" indent="-263525" hangingPunct="1">
              <a:lnSpc>
                <a:spcPct val="100000"/>
              </a:lnSpc>
              <a:spcBef>
                <a:spcPts val="250"/>
              </a:spcBef>
              <a:buClr>
                <a:srgbClr val="4F81BD"/>
              </a:buClr>
              <a:buSzPct val="80000"/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5113" indent="-263525" hangingPunct="1">
              <a:lnSpc>
                <a:spcPct val="100000"/>
              </a:lnSpc>
              <a:spcBef>
                <a:spcPts val="25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Требования к условиям реализации основной образовательной программы дошкольного образования</a:t>
            </a:r>
          </a:p>
          <a:p>
            <a:pPr marL="265113" indent="-263525" hangingPunct="1">
              <a:lnSpc>
                <a:spcPct val="100000"/>
              </a:lnSpc>
              <a:spcBef>
                <a:spcPts val="250"/>
              </a:spcBef>
              <a:buClr>
                <a:srgbClr val="4F81BD"/>
              </a:buClr>
              <a:buSzPct val="80000"/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5113" indent="-263525" hangingPunct="1">
              <a:lnSpc>
                <a:spcPct val="100000"/>
              </a:lnSpc>
              <a:spcBef>
                <a:spcPts val="250"/>
              </a:spcBef>
              <a:buClr>
                <a:srgbClr val="4F81BD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Требования к результатам освоения ОО ПДО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0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65113" indent="-263525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32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Отражение позитивных подходов </a:t>
            </a:r>
          </a:p>
          <a:p>
            <a:pPr marL="265113" indent="-263525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4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дошкольному образованию</a:t>
            </a:r>
            <a:endParaRPr lang="ru-RU" sz="2400">
              <a:solidFill>
                <a:srgbClr val="FF9933"/>
              </a:solidFill>
            </a:endParaRPr>
          </a:p>
          <a:p>
            <a:pPr marL="265113" indent="-263525"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Вариативность программ дошкольного образования, в том числе в рамках одного ДОУ</a:t>
            </a:r>
          </a:p>
          <a:p>
            <a:pPr marL="265113" indent="-263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1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5113" indent="-263525"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Индивидуализация процесса развития дошкольников</a:t>
            </a:r>
          </a:p>
          <a:p>
            <a:pPr marL="265113" indent="-263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1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5113" indent="-263525"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Признание самоценности периода детства</a:t>
            </a:r>
          </a:p>
          <a:p>
            <a:pPr marL="265113" indent="-263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1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5113" indent="-263525"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Психолого-педагогическая поддержка развития ребенка, как одно из основных направлений в работе педагога ДОУ</a:t>
            </a:r>
          </a:p>
          <a:p>
            <a:pPr marL="265113" indent="-263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1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5113" indent="-263525"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Сохранение преемственности с ФГТ к условиям реализации ООП ДО</a:t>
            </a:r>
          </a:p>
          <a:p>
            <a:pPr marL="265113" indent="-263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1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5113" indent="-263525"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Взаимодополнение каждого раздела содержанием из двух частей программы (обязательной и части формируемой участниками образовательных отношений), а также п II.8 «о ссылках на соответствующие примерные программы» </a:t>
            </a:r>
          </a:p>
          <a:p>
            <a:pPr marL="265113" indent="-263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1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5113" indent="-263525"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Нацеленость на главный результат – социализацию, индивидуализацию по отношению к ребёнку</a:t>
            </a:r>
          </a:p>
          <a:p>
            <a:pPr marL="265113" indent="-263525"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5113" indent="-263525" hangingPunct="1">
              <a:lnSpc>
                <a:spcPct val="100000"/>
              </a:lnSpc>
              <a:spcBef>
                <a:spcPts val="25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0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03238" y="530225"/>
            <a:ext cx="8183562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5113" indent="-263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250"/>
              </a:spcBef>
            </a:pPr>
            <a:endParaRPr lang="ru-RU" sz="24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20" name="Picture 4" descr="211501_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77716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0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03238" y="404813"/>
            <a:ext cx="8183562" cy="6119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4488" indent="-342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4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</a:t>
            </a:r>
            <a:r>
              <a:rPr lang="ru-RU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дошкольных образовательных учреждений</a:t>
            </a:r>
            <a:endParaRPr lang="ru-RU" sz="2400" b="1" dirty="0">
              <a:solidFill>
                <a:srgbClr val="FF9933"/>
              </a:solidFill>
            </a:endParaRPr>
          </a:p>
          <a:p>
            <a:pPr marL="344488" indent="-342900" algn="ctr"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1000" b="1" dirty="0">
              <a:solidFill>
                <a:srgbClr val="FF9933"/>
              </a:solidFill>
            </a:endParaRPr>
          </a:p>
          <a:p>
            <a:pPr marL="344488" indent="-342900"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600" b="1" dirty="0"/>
              <a:t>   На этапе перехода к Федеральному государственному образовательному стандарту дошкольного образования в соответствии с ФЗ «Об образовании в Российской Федерации» (2012г.) считать приоритетом обеспечение качественных образовательных услуг жителям Курортного района Санкт-Петербурга с сохранением положительных результатов дошкольного образования, достигнутых в период ФГТ.</a:t>
            </a:r>
          </a:p>
          <a:p>
            <a:pPr marL="344488" indent="-342900"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800" b="1" dirty="0"/>
          </a:p>
          <a:p>
            <a:pPr marL="344488" indent="-342900"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600" b="1" dirty="0"/>
              <a:t>   Участвовать в мероприятиях СПб АППО по изучению опыта работы Федеральных </a:t>
            </a:r>
            <a:r>
              <a:rPr lang="ru-RU" sz="1600" b="1" dirty="0" err="1"/>
              <a:t>стажировочных</a:t>
            </a:r>
            <a:r>
              <a:rPr lang="ru-RU" sz="1600" b="1" dirty="0"/>
              <a:t> площадок, где будет проходить апробация ФГОС ДО.</a:t>
            </a:r>
          </a:p>
          <a:p>
            <a:pPr marL="344488" indent="-342900"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800" b="1" dirty="0"/>
          </a:p>
          <a:p>
            <a:pPr marL="344488" indent="-342900"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600" b="1" dirty="0"/>
              <a:t>   Организовать работу по разъяснению положений ФГОС дошкольного образования в образовательных учреждениях.</a:t>
            </a:r>
          </a:p>
          <a:p>
            <a:pPr marL="344488" indent="-342900"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800" b="1" dirty="0"/>
          </a:p>
          <a:p>
            <a:pPr marL="344488" indent="-342900"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600" b="1" dirty="0"/>
              <a:t>   Оперативно информировать участников образовательных отношений о введении, условиях реализации ФГОС ДО, изменениях в нормативных документах, регламентирующих функционирование системы дошкольного образования.</a:t>
            </a:r>
            <a:r>
              <a:rPr lang="ru-RU" sz="1600" b="1" i="1" dirty="0"/>
              <a:t> </a:t>
            </a:r>
            <a:r>
              <a:rPr lang="ru-RU" sz="1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Ответственные: руководители ГБДОУ. Срок: сентябрь 2013- декабрь 2015</a:t>
            </a:r>
          </a:p>
          <a:p>
            <a:pPr marL="344488" indent="-342900"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4488" indent="-342900"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600" b="1" dirty="0"/>
              <a:t>   Обеспечить участие в апробации и внедрении инновационных моделей подготовки и переподготовки кадров системы дошкольного образования для внедрения ФГОС ДО. </a:t>
            </a:r>
          </a:p>
          <a:p>
            <a:pPr marL="344488" indent="-342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Ответственные: ИМЦ,  руководители ГБДОУ. Срок: январь 2014 – декабрь 2015</a:t>
            </a:r>
          </a:p>
          <a:p>
            <a:pPr marL="344488" indent="-342900"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4488" indent="-342900">
              <a:buFont typeface="Times New Roman" pitchFamily="18" charset="0"/>
              <a:buAutoNum type="arabicPeriod" startAt="6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600" b="1" dirty="0"/>
              <a:t>Разместить на сайте ГБДОУ Проект ФГОС ДО. </a:t>
            </a:r>
          </a:p>
          <a:p>
            <a:pPr marL="344488" indent="-342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Ответственные: руководители ГБДОУ. Срок: до 02.09.2013</a:t>
            </a:r>
            <a:br>
              <a:rPr lang="ru-RU" sz="1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418</Words>
  <Application>Microsoft Office PowerPoint</Application>
  <PresentationFormat>Экран (4:3)</PresentationFormat>
  <Paragraphs>91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Lucida Sans Unicode</vt:lpstr>
      <vt:lpstr>Times New Roman</vt:lpstr>
      <vt:lpstr>Verdana</vt:lpstr>
      <vt:lpstr>Wingdings 2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IgB</cp:lastModifiedBy>
  <cp:revision>11</cp:revision>
  <cp:lastPrinted>1601-01-01T00:00:00Z</cp:lastPrinted>
  <dcterms:created xsi:type="dcterms:W3CDTF">1601-01-01T00:00:00Z</dcterms:created>
  <dcterms:modified xsi:type="dcterms:W3CDTF">2013-08-30T06:51:15Z</dcterms:modified>
</cp:coreProperties>
</file>