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371" r:id="rId3"/>
    <p:sldId id="372" r:id="rId4"/>
    <p:sldId id="373" r:id="rId5"/>
    <p:sldId id="374" r:id="rId6"/>
    <p:sldId id="370" r:id="rId7"/>
    <p:sldId id="375" r:id="rId8"/>
    <p:sldId id="376" r:id="rId9"/>
    <p:sldId id="377" r:id="rId10"/>
    <p:sldId id="378" r:id="rId11"/>
    <p:sldId id="3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00"/>
    <a:srgbClr val="E339DB"/>
    <a:srgbClr val="99FF33"/>
    <a:srgbClr val="FF66CC"/>
    <a:srgbClr val="3333CC"/>
    <a:srgbClr val="FFCCFF"/>
    <a:srgbClr val="FF9999"/>
    <a:srgbClr val="99FF99"/>
    <a:srgbClr val="00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37D20-4F3C-4980-8498-74D430CD024F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2F5D-72A2-471D-BE95-3BF76EF64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6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26F44-31BA-4BD2-B7B6-AEA63BD0E971}" type="datetimeFigureOut">
              <a:rPr lang="ru-RU" smtClean="0"/>
              <a:pPr>
                <a:defRPr/>
              </a:pPr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B76D5-DB03-43D5-81C1-E278B7DC35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22B83-6543-4B98-8384-380FE9BB5EF4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390E-0762-4FD7-A665-9567CA1A1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6F994-9284-4E25-BCCB-71507305D025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4E48E-F6F5-4C9A-8284-78F56A861E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446E8-2B30-4B92-8B9E-B1B122E61189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549CB-9569-4011-95BB-FF11D23DA4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5D734-1017-4F2D-9BAB-38BB9B7D9E49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62513-DD58-45D3-BEE8-FDEECD612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AA195-47D3-4955-91F3-AF285BBAAF70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0F63A-F328-4449-9812-91432FBB04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6C7B9-137B-4174-B198-E810A752CA71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2385-B3E3-46F9-B23A-353B4F1C98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83F1D-1979-4893-B1A7-5CE5AC9EA005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D331-DD78-462D-9317-1BC21510D8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772C9-1630-4C2A-8B0C-05D521EFC18B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61955-D537-4D84-924A-AC3195B2C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451A3-6FE5-49BC-ADCE-1EB26F468F69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90265-9422-4A64-A4E3-08E4FC3D8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24C9E-65F9-482C-A62D-B7B66FE00B13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601303-6C14-4A0B-A780-6CDEA4EDBE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D8DEF1-D350-4086-BAD3-E3B011C642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F2F0C02-4AA4-4DE6-9758-187A90EBDAFC}" type="datetimeFigureOut">
              <a:rPr lang="ru-RU" smtClean="0"/>
              <a:pPr>
                <a:defRPr/>
              </a:pPr>
              <a:t>06.02.2017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2%D0%B5%D1%87%D0%B5%D1%81%D1%82%D0%B2%D0%BE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785938"/>
            <a:ext cx="8715436" cy="35152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/>
              <a:t>Краеведение </a:t>
            </a:r>
            <a:r>
              <a:rPr lang="ru-RU" sz="3200" b="1" dirty="0"/>
              <a:t>и патриотизм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Система </a:t>
            </a:r>
            <a:r>
              <a:rPr lang="ru-RU" sz="3200" b="1" dirty="0"/>
              <a:t>духовно-нравственного воспитания в образовательных организациях </a:t>
            </a:r>
            <a:r>
              <a:rPr lang="ru-RU" sz="3200" b="1" dirty="0" smtClean="0"/>
              <a:t>Курортного района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i="1" dirty="0" smtClean="0"/>
              <a:t>Ирина Николаевна Егорова,</a:t>
            </a:r>
            <a:br>
              <a:rPr lang="ru-RU" sz="2800" i="1" dirty="0" smtClean="0"/>
            </a:br>
            <a:r>
              <a:rPr lang="ru-RU" sz="2800" i="1" cap="none" dirty="0" smtClean="0"/>
              <a:t>методист ИМЦ </a:t>
            </a:r>
            <a:r>
              <a:rPr lang="ru-RU" sz="2800" i="1" cap="none" dirty="0"/>
              <a:t>К</a:t>
            </a:r>
            <a:r>
              <a:rPr lang="ru-RU" sz="2800" i="1" cap="none" dirty="0" smtClean="0"/>
              <a:t>урортного района</a:t>
            </a:r>
            <a:endParaRPr lang="ru-RU" sz="2800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507605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Традиции воспитания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Святой Царственной семье Российского императора Николая </a:t>
            </a:r>
            <a:r>
              <a:rPr lang="en-US" sz="2400" b="1" cap="all" dirty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cap="all" dirty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семья ни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48680"/>
            <a:ext cx="3617653" cy="285794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0073" y="3789363"/>
            <a:ext cx="33123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 конкурс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«Уроки веры и благочестия»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«презентация» Выполнила ученица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Б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 Зернова Анастасия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НОШ № 611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Логинова Г.А.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608512" cy="368681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701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92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«Именно в наши руки отдан великий инструмент обучения – урок</a:t>
            </a:r>
            <a:r>
              <a:rPr lang="ru-RU" sz="3600" i="1" dirty="0" smtClean="0"/>
              <a:t>.</a:t>
            </a:r>
          </a:p>
          <a:p>
            <a:r>
              <a:rPr lang="ru-RU" sz="3600" i="1" dirty="0" smtClean="0"/>
              <a:t>Учитель </a:t>
            </a:r>
            <a:r>
              <a:rPr lang="ru-RU" sz="3600" i="1" dirty="0"/>
              <a:t>и его инструмент – урок – вот основа старой и новой концепции школы</a:t>
            </a:r>
            <a:r>
              <a:rPr lang="ru-RU" sz="3600" i="1" dirty="0" smtClean="0"/>
              <a:t>» </a:t>
            </a:r>
          </a:p>
          <a:p>
            <a:endParaRPr lang="ru-RU" sz="3600" i="1" dirty="0" smtClean="0"/>
          </a:p>
          <a:p>
            <a:r>
              <a:rPr lang="ru-RU" sz="2800" dirty="0" smtClean="0"/>
              <a:t>Константин Петрович Победоносцев</a:t>
            </a:r>
          </a:p>
          <a:p>
            <a:r>
              <a:rPr lang="ru-RU" sz="2800" dirty="0" smtClean="0"/>
              <a:t> </a:t>
            </a:r>
            <a:r>
              <a:rPr lang="ru-RU" sz="2000" dirty="0"/>
              <a:t>(1827 – </a:t>
            </a:r>
            <a:r>
              <a:rPr lang="ru-RU" sz="2000" dirty="0" smtClean="0"/>
              <a:t>1907), </a:t>
            </a:r>
          </a:p>
          <a:p>
            <a:r>
              <a:rPr lang="ru-RU" sz="2000" dirty="0" smtClean="0"/>
              <a:t>обер-прокурор </a:t>
            </a:r>
            <a:r>
              <a:rPr lang="ru-RU" sz="2000" dirty="0"/>
              <a:t>Святейшего Синода, </a:t>
            </a:r>
            <a:r>
              <a:rPr lang="ru-RU" sz="2000" dirty="0" smtClean="0"/>
              <a:t>член </a:t>
            </a:r>
            <a:r>
              <a:rPr lang="ru-RU" sz="2000" dirty="0"/>
              <a:t>кабинета </a:t>
            </a:r>
            <a:r>
              <a:rPr lang="ru-RU" sz="2000" dirty="0" smtClean="0"/>
              <a:t>министров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 должности министра народного </a:t>
            </a:r>
            <a:r>
              <a:rPr lang="ru-RU" sz="2000" dirty="0" smtClean="0"/>
              <a:t>просвещения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5620912"/>
      </p:ext>
    </p:extLst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Личностные результаты освоения основной образовательной программы основного общего образования </a:t>
            </a:r>
            <a:r>
              <a:rPr lang="ru-RU" sz="2000" dirty="0"/>
              <a:t>должны отражать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воспитание </a:t>
            </a:r>
            <a:r>
              <a:rPr lang="ru-RU" dirty="0"/>
              <a:t>российской гражданской идентичности: </a:t>
            </a:r>
            <a:r>
              <a:rPr lang="ru-RU" dirty="0" smtClean="0"/>
              <a:t>патриотизма, любви </a:t>
            </a:r>
            <a:r>
              <a:rPr lang="ru-RU" dirty="0"/>
              <a:t>и уважения к Отечеству</a:t>
            </a:r>
            <a:r>
              <a:rPr lang="ru-RU" dirty="0" smtClean="0"/>
              <a:t>, </a:t>
            </a:r>
            <a:r>
              <a:rPr lang="ru-RU" dirty="0"/>
              <a:t>чувства гордости за свою Родину, прошлое и настоящее многонационального народа России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осознание своей этнической принадлежности, знание истории, языка, культуры своего народа, своего края, основ культурного наследия народов России и человечества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усвоение гуманистических, демократических и традиционных ценностей многонационального российского общества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воспитание чувства ответственности и долга перед Родиной;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26828"/>
      </p:ext>
    </p:extLst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Государственная программа </a:t>
            </a:r>
            <a:r>
              <a:rPr lang="ru-RU" sz="2400" b="1" dirty="0"/>
              <a:t>«Патриотическое воспитание граждан Российской Федерации на 2016 — 2020 годы»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Целью </a:t>
            </a:r>
            <a:r>
              <a:rPr lang="ru-RU" dirty="0"/>
              <a:t>государственной политики в сфере патриотического воспитания является создание условий для повышения гражданской ответственности за судьбу страны, повышения уровня консолидации общества для решения задач обеспечения национальной безопасности и устойчивого развития Российской Федерации, </a:t>
            </a:r>
            <a:r>
              <a:rPr lang="ru-RU" b="1" i="1" dirty="0"/>
              <a:t>укрепления чувства сопричастности граждан к великой истории и культуре России, обеспечения преемственности поколений россиян, воспитания гражданина, любящего свою Родину и семью</a:t>
            </a:r>
            <a:r>
              <a:rPr lang="ru-RU" dirty="0"/>
              <a:t>, имеющего активную жизненную позицию. </a:t>
            </a:r>
          </a:p>
        </p:txBody>
      </p:sp>
    </p:spTree>
    <p:extLst>
      <p:ext uri="{BB962C8B-B14F-4D97-AF65-F5344CB8AC3E}">
        <p14:creationId xmlns:p14="http://schemas.microsoft.com/office/powerpoint/2010/main" val="3521454201"/>
      </p:ext>
    </p:extLst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Патриотизм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Патриотизм - (</a:t>
            </a:r>
            <a:r>
              <a:rPr lang="ru-RU" u="sng" dirty="0">
                <a:hlinkClick r:id="rId2" tooltip="Греческий язык"/>
              </a:rPr>
              <a:t>греч.</a:t>
            </a:r>
            <a:r>
              <a:rPr lang="ru-RU" dirty="0"/>
              <a:t> </a:t>
            </a:r>
            <a:r>
              <a:rPr lang="el-GR" dirty="0"/>
              <a:t>Πατριώτης</a:t>
            </a:r>
            <a:r>
              <a:rPr lang="ru-RU" dirty="0"/>
              <a:t> — соотечественник, </a:t>
            </a:r>
            <a:r>
              <a:rPr lang="el-GR" dirty="0"/>
              <a:t>πατρίς</a:t>
            </a:r>
            <a:r>
              <a:rPr lang="ru-RU" dirty="0"/>
              <a:t> — </a:t>
            </a:r>
            <a:r>
              <a:rPr lang="ru-RU" u="sng" dirty="0">
                <a:hlinkClick r:id="rId3" tooltip="Отечество"/>
              </a:rPr>
              <a:t>Отечество</a:t>
            </a:r>
            <a:r>
              <a:rPr lang="ru-RU" dirty="0"/>
              <a:t>) — это нравственный и политический принцип, одно из наиболее глубоких социальных чувств, закрепленных веками, содержанием которого является любовь к Отечеству и готовность пожертвовать своими частными интересами во благо Родины. </a:t>
            </a:r>
          </a:p>
        </p:txBody>
      </p:sp>
    </p:spTree>
    <p:extLst>
      <p:ext uri="{BB962C8B-B14F-4D97-AF65-F5344CB8AC3E}">
        <p14:creationId xmlns:p14="http://schemas.microsoft.com/office/powerpoint/2010/main" val="1239933232"/>
      </p:ext>
    </p:extLst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/>
              <a:t>И.А. Ильин. О сущности правосознания.</a:t>
            </a:r>
            <a:br>
              <a:rPr lang="ru-RU" sz="3200" b="1" dirty="0" smtClean="0"/>
            </a:br>
            <a:r>
              <a:rPr lang="ru-RU" sz="2000" dirty="0" smtClean="0"/>
              <a:t>(Ильин И.А. Собрание соч. т. </a:t>
            </a:r>
            <a:r>
              <a:rPr lang="en-US" sz="2000" dirty="0" smtClean="0"/>
              <a:t>IV</a:t>
            </a:r>
            <a:r>
              <a:rPr lang="ru-RU" sz="2000" dirty="0" smtClean="0"/>
              <a:t>. М., 1994)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«Никто не может указать другому человеку его </a:t>
            </a:r>
            <a:r>
              <a:rPr lang="ru-RU" i="1" dirty="0" smtClean="0"/>
              <a:t>родину </a:t>
            </a:r>
            <a:r>
              <a:rPr lang="ru-RU" i="1" dirty="0"/>
              <a:t>- ни воспитатели, ни друзья, ни общественное мнение, ни государственная власть.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Патриотизм -  </a:t>
            </a:r>
            <a:r>
              <a:rPr lang="ru-RU" i="1" dirty="0"/>
              <a:t>есть состояние духовное, и поэтому он может возникнуть только самостоятельно в порядке автономии - в личном, но и подлинном и предметном </a:t>
            </a:r>
            <a:r>
              <a:rPr lang="ru-RU" b="1" i="1" dirty="0" smtClean="0"/>
              <a:t>ДУХОВНОМ ОПЫТЕ</a:t>
            </a:r>
            <a:r>
              <a:rPr lang="ru-RU" i="1" dirty="0" smtClean="0"/>
              <a:t>. </a:t>
            </a:r>
            <a:r>
              <a:rPr lang="ru-RU" i="1" dirty="0"/>
              <a:t>Всякое извне идущее предписание может только помешать этому опыту или привести к злосчастной ситуации. Нельзя любить по принуждению или по чужой указке; любовь может возникнуть только «сама» в легкой и естественной предметной радости, побеждающей и умиляющей душу».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282715"/>
      </p:ext>
    </p:extLst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«ПОРТРЕТ ВЫПУСКНИКА ОСНОВНОЙ ШКОЛЫ»</a:t>
            </a:r>
            <a:br>
              <a:rPr lang="ru-RU" sz="2000" b="1" dirty="0" smtClean="0"/>
            </a:br>
            <a:r>
              <a:rPr lang="ru-RU" sz="2000" b="1" dirty="0" smtClean="0"/>
              <a:t>(Федеральный государственный образовательный стандарт основного общего образования)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/>
              <a:t>любящий </a:t>
            </a:r>
            <a:r>
              <a:rPr lang="ru-RU" sz="4500" b="1" dirty="0"/>
              <a:t>свой край и своё Отечество, знающий русский и родной язык, уважающий свой народ, его культуру и духовные традиции; </a:t>
            </a:r>
          </a:p>
          <a:p>
            <a:r>
              <a:rPr lang="ru-RU" sz="4000" dirty="0"/>
              <a:t>осознающий и принимающий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r>
              <a:rPr lang="ru-RU" sz="4000" dirty="0"/>
              <a:t>активно и заинтересованно познающий мир, осознающий ценность труда, науки и творчества;</a:t>
            </a:r>
          </a:p>
          <a:p>
            <a:r>
              <a:rPr lang="ru-RU" sz="4000" dirty="0"/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практике; </a:t>
            </a:r>
          </a:p>
          <a:p>
            <a:r>
              <a:rPr lang="ru-RU" sz="4000" dirty="0"/>
  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семьёй, обществом, Отечеством;</a:t>
            </a:r>
          </a:p>
          <a:p>
            <a:r>
              <a:rPr lang="ru-RU" sz="4000" dirty="0"/>
              <a:t>уважающий других людей, умеющий вести конструктивный диалог, достигать взаимопонимания, сотрудничать для достижения общих результатов;</a:t>
            </a:r>
          </a:p>
          <a:p>
            <a:r>
              <a:rPr lang="ru-RU" sz="4000" dirty="0"/>
              <a:t>осознанно выполняющий правила здорового и экологически целесообразного образа жизни, безопасного для человека и окружающей его среды; </a:t>
            </a:r>
          </a:p>
          <a:p>
            <a:r>
              <a:rPr lang="ru-RU" sz="4000" dirty="0"/>
              <a:t>ориентирующийся в мире профессий, понимающий значение профессиональной деятельности для человека в интересах устойчивого развития общества и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186079"/>
      </p:ext>
    </p:extLst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/>
              <a:t>РОЖДЕСТВО ХРИСТОВО</a:t>
            </a:r>
            <a:br>
              <a:rPr lang="ru-RU" sz="24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97350"/>
            <a:ext cx="7056783" cy="4914632"/>
          </a:xfrm>
        </p:spPr>
      </p:pic>
    </p:spTree>
    <p:extLst>
      <p:ext uri="{BB962C8B-B14F-4D97-AF65-F5344CB8AC3E}">
        <p14:creationId xmlns:p14="http://schemas.microsoft.com/office/powerpoint/2010/main" val="25541779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484784"/>
            <a:ext cx="7372300" cy="5134371"/>
          </a:xfrm>
        </p:spPr>
      </p:pic>
    </p:spTree>
    <p:extLst>
      <p:ext uri="{BB962C8B-B14F-4D97-AF65-F5344CB8AC3E}">
        <p14:creationId xmlns:p14="http://schemas.microsoft.com/office/powerpoint/2010/main" val="33626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750" y="1925668"/>
            <a:ext cx="82089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индивидуальные консультации специалистов (психолога, логопеда);</a:t>
            </a:r>
            <a:endParaRPr lang="ru-RU" sz="2400" dirty="0">
              <a:cs typeface="Arial" charset="0"/>
            </a:endParaRPr>
          </a:p>
          <a:p>
            <a:pPr eaLnBrk="0" hangingPunct="0">
              <a:buClr>
                <a:srgbClr val="7030A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наглядные виды работы: информационные стенды для родителей,      выставки детских работ, дидактических игр, литературы;</a:t>
            </a:r>
            <a:endParaRPr lang="ru-RU" sz="2400" dirty="0">
              <a:cs typeface="Arial" charset="0"/>
            </a:endParaRPr>
          </a:p>
          <a:p>
            <a:pPr eaLnBrk="0" hangingPunct="0">
              <a:buClr>
                <a:srgbClr val="7030A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экскурсии  по родному краю;</a:t>
            </a:r>
            <a:endParaRPr lang="ru-RU" sz="2400" dirty="0">
              <a:cs typeface="Arial" charset="0"/>
            </a:endParaRPr>
          </a:p>
          <a:p>
            <a:pPr eaLnBrk="0" hangingPunct="0">
              <a:buClr>
                <a:srgbClr val="7030A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совместные с родителями праздники, спектакли, </a:t>
            </a:r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Clr>
                <a:srgbClr val="7030A0"/>
              </a:buClr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именины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детей;</a:t>
            </a:r>
            <a:endParaRPr lang="ru-RU" sz="2400" dirty="0">
              <a:cs typeface="Arial" charset="0"/>
            </a:endParaRPr>
          </a:p>
          <a:p>
            <a:pPr eaLnBrk="0" hangingPunct="0">
              <a:buClr>
                <a:srgbClr val="7030A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помощь родителей учителю в организации и подготовке праздников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;</a:t>
            </a:r>
          </a:p>
          <a:p>
            <a:pPr eaLnBrk="0" hangingPunct="0">
              <a:buClr>
                <a:srgbClr val="7030A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Участие в конкурсах духовно-нравственной направленности.</a:t>
            </a:r>
            <a:endParaRPr lang="ru-RU" sz="2400" dirty="0"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314" y="404664"/>
            <a:ext cx="427738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6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 родителями</a:t>
            </a:r>
            <a:r>
              <a:rPr lang="ru-RU" sz="3600" b="1" cap="all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304305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2234</TotalTime>
  <Words>605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Краеведение и патриотизм. Система духовно-нравственного воспитания в образовательных организациях Курортного района  Ирина Николаевна Егорова, методист ИМЦ Курортного района</vt:lpstr>
      <vt:lpstr>Личностные результаты освоения основной образовательной программы основного общего образования должны отражать:</vt:lpstr>
      <vt:lpstr>Государственная программа «Патриотическое воспитание граждан Российской Федерации на 2016 — 2020 годы»</vt:lpstr>
      <vt:lpstr>Патриотизм</vt:lpstr>
      <vt:lpstr>И.А. Ильин. О сущности правосознания. (Ильин И.А. Собрание соч. т. IV. М., 1994)</vt:lpstr>
      <vt:lpstr>«ПОРТРЕТ ВЫПУСКНИКА ОСНОВНОЙ ШКОЛЫ» (Федеральный государственный образовательный стандарт основного общего образования)</vt:lpstr>
      <vt:lpstr>РОЖДЕСТВО ХРИСТОВО </vt:lpstr>
      <vt:lpstr>День Победы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обеспечение организации  внеурочной деятельности  младших школьников</dc:title>
  <dc:creator>Наталия</dc:creator>
  <cp:lastModifiedBy>Пользователь</cp:lastModifiedBy>
  <cp:revision>197</cp:revision>
  <dcterms:created xsi:type="dcterms:W3CDTF">2009-01-02T09:30:57Z</dcterms:created>
  <dcterms:modified xsi:type="dcterms:W3CDTF">2017-02-06T13:34:13Z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TC300076301049</vt:lpwstr>
  </property>
</Properties>
</file>