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56" r:id="rId2"/>
    <p:sldId id="257" r:id="rId3"/>
    <p:sldId id="258" r:id="rId4"/>
    <p:sldId id="259" r:id="rId5"/>
    <p:sldId id="275" r:id="rId6"/>
    <p:sldId id="276" r:id="rId7"/>
    <p:sldId id="277" r:id="rId8"/>
    <p:sldId id="280" r:id="rId9"/>
    <p:sldId id="278" r:id="rId10"/>
    <p:sldId id="279" r:id="rId11"/>
    <p:sldId id="260" r:id="rId12"/>
    <p:sldId id="261" r:id="rId13"/>
    <p:sldId id="281" r:id="rId14"/>
    <p:sldId id="282" r:id="rId15"/>
    <p:sldId id="262" r:id="rId16"/>
    <p:sldId id="273" r:id="rId17"/>
    <p:sldId id="274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83" r:id="rId27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40FB0A-633A-4B95-BCF4-356EF6D3BF27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944880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DCFCA1-90B1-4F73-B16B-5D638BF9EE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1854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F3DF90-EA0B-4255-847F-5BDA12629193}" type="datetimeFigureOut">
              <a:rPr lang="ru-RU" smtClean="0"/>
              <a:pPr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728E1-243B-4418-AC2D-C11E0F8E21D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260648"/>
            <a:ext cx="7772400" cy="2376264"/>
          </a:xfrm>
          <a:solidFill>
            <a:schemeClr val="tx2">
              <a:lumMod val="60000"/>
              <a:lumOff val="40000"/>
            </a:schemeClr>
          </a:solidFill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>
                    <a:lumMod val="95000"/>
                  </a:schemeClr>
                </a:solidFill>
              </a:rPr>
              <a:t>Перспективы профильного обучения: из </a:t>
            </a:r>
            <a:r>
              <a:rPr lang="ru-RU" b="1" smtClean="0">
                <a:solidFill>
                  <a:schemeClr val="bg1">
                    <a:lumMod val="95000"/>
                  </a:schemeClr>
                </a:solidFill>
              </a:rPr>
              <a:t>опыта работы.</a:t>
            </a:r>
            <a:endParaRPr lang="ru-RU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251578" y="3714752"/>
            <a:ext cx="3678140" cy="2000264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Петрук Дина Антоновна,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директор</a:t>
            </a:r>
            <a:br>
              <a:rPr lang="ru-RU" sz="2400" dirty="0" smtClean="0">
                <a:solidFill>
                  <a:schemeClr val="tx1"/>
                </a:solidFill>
              </a:rPr>
            </a:br>
            <a:r>
              <a:rPr lang="ru-RU" sz="2400" dirty="0" smtClean="0">
                <a:solidFill>
                  <a:schemeClr val="tx1"/>
                </a:solidFill>
              </a:rPr>
              <a:t>ГБОУ СОШ №324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Курортного района</a:t>
            </a:r>
          </a:p>
          <a:p>
            <a:pPr>
              <a:spcBef>
                <a:spcPts val="0"/>
              </a:spcBef>
            </a:pPr>
            <a:r>
              <a:rPr lang="ru-RU" sz="2400" dirty="0" smtClean="0">
                <a:solidFill>
                  <a:schemeClr val="tx1"/>
                </a:solidFill>
              </a:rPr>
              <a:t> Санкт-Петербурга</a:t>
            </a:r>
            <a:endParaRPr lang="ru-RU" sz="2400" dirty="0">
              <a:solidFill>
                <a:schemeClr val="tx1"/>
              </a:solidFill>
            </a:endParaRPr>
          </a:p>
        </p:txBody>
      </p:sp>
      <p:pic>
        <p:nvPicPr>
          <p:cNvPr id="1026" name="Picture 2" descr="https://pp.userapi.com/c854328/v854328142/3c5db/AjvICkBZt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3071810"/>
            <a:ext cx="4684615" cy="31218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260648"/>
            <a:ext cx="7772400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sz="3600" b="1" smtClean="0">
                <a:solidFill>
                  <a:schemeClr val="bg1"/>
                </a:solidFill>
              </a:rPr>
              <a:t>Интернет вещей</a:t>
            </a:r>
            <a:endParaRPr lang="ru-RU" sz="3600" b="1" dirty="0">
              <a:solidFill>
                <a:schemeClr val="bg1"/>
              </a:solidFill>
            </a:endParaRPr>
          </a:p>
        </p:txBody>
      </p:sp>
      <p:pic>
        <p:nvPicPr>
          <p:cNvPr id="10" name="Picture 9" descr="IMG_00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3789040"/>
            <a:ext cx="4104456" cy="2736304"/>
          </a:xfrm>
          <a:prstGeom prst="rect">
            <a:avLst/>
          </a:prstGeom>
        </p:spPr>
      </p:pic>
      <p:pic>
        <p:nvPicPr>
          <p:cNvPr id="11" name="Picture 10" descr="IMG_00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3789040"/>
            <a:ext cx="3996443" cy="2664296"/>
          </a:xfrm>
          <a:prstGeom prst="rect">
            <a:avLst/>
          </a:prstGeom>
        </p:spPr>
      </p:pic>
      <p:pic>
        <p:nvPicPr>
          <p:cNvPr id="12" name="Picture 11" descr="IMG_6828.JPG"/>
          <p:cNvPicPr>
            <a:picLocks noChangeAspect="1"/>
          </p:cNvPicPr>
          <p:nvPr/>
        </p:nvPicPr>
        <p:blipFill>
          <a:blip r:embed="rId4" cstate="print"/>
          <a:srcRect l="7476" t="32281" b="29919"/>
          <a:stretch>
            <a:fillRect/>
          </a:stretch>
        </p:blipFill>
        <p:spPr>
          <a:xfrm>
            <a:off x="323528" y="1340768"/>
            <a:ext cx="8460432" cy="2304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260648"/>
            <a:ext cx="7772400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</a:rPr>
              <a:t>Элективные курсы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611560" y="1556792"/>
          <a:ext cx="8208912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04456"/>
                <a:gridCol w="4104456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Школа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ЛЭТИ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Робототехника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Шаг в профессию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3-D моделирование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Профильная подготовка к олимпиадам по математике и физике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Математика: избранные вопросы</a:t>
                      </a:r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kern="1200" dirty="0" err="1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Инфокоммуникационные</a:t>
                      </a:r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технологии</a:t>
                      </a:r>
                      <a:endParaRPr lang="ru-RU" sz="28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Интернет вещей</a:t>
                      </a:r>
                      <a:endParaRPr lang="ru-RU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260648"/>
            <a:ext cx="7772400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</a:rPr>
              <a:t>Изменения в учебном плане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1340768"/>
            <a:ext cx="8016490" cy="40318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dirty="0" smtClean="0"/>
              <a:t>Математика: 6 </a:t>
            </a:r>
            <a:r>
              <a:rPr lang="ru-RU" sz="4000" dirty="0"/>
              <a:t>часов в </a:t>
            </a:r>
            <a:r>
              <a:rPr lang="ru-RU" sz="4000" dirty="0" smtClean="0"/>
              <a:t>неделю</a:t>
            </a:r>
            <a:br>
              <a:rPr lang="ru-RU" sz="4000" dirty="0" smtClean="0"/>
            </a:br>
            <a:r>
              <a:rPr lang="ru-RU" sz="2800" dirty="0" smtClean="0"/>
              <a:t>(Алгебра, Геометрия)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Физика: 5 </a:t>
            </a:r>
            <a:r>
              <a:rPr lang="ru-RU" sz="4000" dirty="0"/>
              <a:t>часов в </a:t>
            </a:r>
            <a:r>
              <a:rPr lang="ru-RU" sz="4000" dirty="0" smtClean="0"/>
              <a:t>неделю </a:t>
            </a:r>
            <a:br>
              <a:rPr lang="ru-RU" sz="4000" dirty="0" smtClean="0"/>
            </a:br>
            <a:endParaRPr lang="ru-RU" sz="4000" dirty="0" smtClean="0"/>
          </a:p>
          <a:p>
            <a:r>
              <a:rPr lang="ru-RU" sz="4000" dirty="0"/>
              <a:t>Информатика и </a:t>
            </a:r>
            <a:r>
              <a:rPr lang="ru-RU" sz="4000" dirty="0" smtClean="0"/>
              <a:t>ИКТ: 2 час в неделю</a:t>
            </a:r>
            <a:br>
              <a:rPr lang="ru-RU" sz="4000" dirty="0" smtClean="0"/>
            </a:br>
            <a:r>
              <a:rPr lang="ru-RU" sz="2800" dirty="0" smtClean="0"/>
              <a:t>(1 ч из </a:t>
            </a:r>
            <a:r>
              <a:rPr lang="ru-RU" sz="2800" dirty="0"/>
              <a:t>компонента образовательной организации</a:t>
            </a:r>
            <a:r>
              <a:rPr lang="ru-RU" sz="2800" dirty="0" smtClean="0"/>
              <a:t>)</a:t>
            </a:r>
            <a:endParaRPr lang="ru-RU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899592" y="188640"/>
            <a:ext cx="7488832" cy="7920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Летняя практика. </a:t>
            </a:r>
            <a:r>
              <a:rPr lang="ru-RU" sz="3600" b="1" dirty="0" err="1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Квест</a:t>
            </a:r>
            <a:r>
              <a:rPr lang="ru-RU" sz="3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.</a:t>
            </a:r>
            <a:endParaRPr lang="ru-RU" sz="3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9938" name="Picture 2" descr="https://pp.userapi.com/c846523/v846523659/63470/1nNlauplGE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196752"/>
            <a:ext cx="4106059" cy="2736304"/>
          </a:xfrm>
          <a:prstGeom prst="rect">
            <a:avLst/>
          </a:prstGeom>
          <a:noFill/>
        </p:spPr>
      </p:pic>
      <p:pic>
        <p:nvPicPr>
          <p:cNvPr id="39940" name="Picture 4" descr="https://pp.userapi.com/c846523/v846523659/6347a/_McKKw_dpy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196752"/>
            <a:ext cx="3998005" cy="2664296"/>
          </a:xfrm>
          <a:prstGeom prst="rect">
            <a:avLst/>
          </a:prstGeom>
          <a:noFill/>
        </p:spPr>
      </p:pic>
      <p:pic>
        <p:nvPicPr>
          <p:cNvPr id="39942" name="Picture 6" descr="https://pp.userapi.com/c846523/v846523659/6348e/Bd18iOI1sa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4149080"/>
            <a:ext cx="3816424" cy="2421044"/>
          </a:xfrm>
          <a:prstGeom prst="rect">
            <a:avLst/>
          </a:prstGeom>
          <a:noFill/>
        </p:spPr>
      </p:pic>
      <p:pic>
        <p:nvPicPr>
          <p:cNvPr id="39944" name="Picture 8" descr="https://pp.userapi.com/c846523/v846523659/63434/Jt21AnapE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3851920" cy="25278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pp.userapi.com/c847124/v847124880/6244d/Z6OxWig1O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1700808"/>
            <a:ext cx="3995936" cy="2581750"/>
          </a:xfrm>
          <a:prstGeom prst="rect">
            <a:avLst/>
          </a:prstGeom>
          <a:noFill/>
        </p:spPr>
      </p:pic>
      <p:pic>
        <p:nvPicPr>
          <p:cNvPr id="40964" name="Picture 4" descr="https://pp.userapi.com/c847124/v847124880/62407/-AZNIUCD0w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861048"/>
            <a:ext cx="4601173" cy="2699594"/>
          </a:xfrm>
          <a:prstGeom prst="rect">
            <a:avLst/>
          </a:prstGeom>
          <a:noFill/>
        </p:spPr>
      </p:pic>
      <p:pic>
        <p:nvPicPr>
          <p:cNvPr id="40966" name="Picture 6" descr="https://pp.userapi.com/c847124/v847124880/6241b/jl4Hv7W_6k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4365104"/>
            <a:ext cx="3554964" cy="2244071"/>
          </a:xfrm>
          <a:prstGeom prst="rect">
            <a:avLst/>
          </a:prstGeom>
          <a:noFill/>
        </p:spPr>
      </p:pic>
      <p:pic>
        <p:nvPicPr>
          <p:cNvPr id="40968" name="Picture 8" descr="https://pp.userapi.com/c847124/v847124880/62443/q1hPnBM1Pu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836712"/>
            <a:ext cx="4285914" cy="2842767"/>
          </a:xfrm>
          <a:prstGeom prst="rect">
            <a:avLst/>
          </a:prstGeom>
          <a:noFill/>
        </p:spPr>
      </p:pic>
      <p:sp>
        <p:nvSpPr>
          <p:cNvPr id="2" name="Заголовок 1"/>
          <p:cNvSpPr txBox="1">
            <a:spLocks/>
          </p:cNvSpPr>
          <p:nvPr/>
        </p:nvSpPr>
        <p:spPr>
          <a:xfrm>
            <a:off x="899592" y="332656"/>
            <a:ext cx="7488832" cy="115212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Летняя практика. </a:t>
            </a:r>
            <a:br>
              <a:rPr lang="ru-RU" sz="3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ru-RU" sz="3600" b="1" dirty="0" smtClean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Защита проектов.</a:t>
            </a:r>
            <a:endParaRPr lang="ru-RU" sz="3600" b="1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260648"/>
            <a:ext cx="7772400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3600" b="1" dirty="0" err="1" smtClean="0">
                <a:solidFill>
                  <a:schemeClr val="bg1"/>
                </a:solidFill>
              </a:rPr>
              <a:t>Профориентационная</a:t>
            </a:r>
            <a:r>
              <a:rPr lang="ru-RU" sz="3600" b="1" dirty="0" smtClean="0">
                <a:solidFill>
                  <a:schemeClr val="bg1"/>
                </a:solidFill>
              </a:rPr>
              <a:t> работа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7544" y="1318022"/>
            <a:ext cx="820891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buFont typeface="Arial" pitchFamily="34" charset="0"/>
              <a:buChar char="•"/>
            </a:pPr>
            <a:r>
              <a:rPr lang="ru-RU" sz="2400" dirty="0"/>
              <a:t>Вводное знакомство с курирующими </a:t>
            </a:r>
            <a:r>
              <a:rPr lang="ru-RU" sz="2400" dirty="0" smtClean="0"/>
              <a:t>кафедрами.</a:t>
            </a:r>
            <a:endParaRPr lang="ru-RU" sz="2400" dirty="0"/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/>
              <a:t>Экскурсия в Мемориальный </a:t>
            </a:r>
            <a:r>
              <a:rPr lang="ru-RU" sz="2400" dirty="0" smtClean="0"/>
              <a:t>музей-лабораторию</a:t>
            </a:r>
          </a:p>
          <a:p>
            <a:pPr lvl="0" fontAlgn="auto"/>
            <a:r>
              <a:rPr lang="ru-RU" sz="2400" dirty="0" smtClean="0"/>
              <a:t> </a:t>
            </a:r>
            <a:r>
              <a:rPr lang="ru-RU" sz="2400" dirty="0"/>
              <a:t>А.С. Попова.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/>
              <a:t>Экскурсия в Лабораторию «</a:t>
            </a:r>
            <a:r>
              <a:rPr lang="ru-RU" sz="2400" dirty="0" err="1"/>
              <a:t>Нанотехнологии</a:t>
            </a:r>
            <a:r>
              <a:rPr lang="ru-RU" sz="2400" dirty="0"/>
              <a:t> и </a:t>
            </a:r>
            <a:r>
              <a:rPr lang="ru-RU" sz="2400" dirty="0" smtClean="0"/>
              <a:t>микроэлектроники</a:t>
            </a:r>
            <a:r>
              <a:rPr lang="ru-RU" sz="2400" dirty="0"/>
              <a:t>».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/>
              <a:t>Встреча с ассистентом кафедры лазерных измерительных и навигационных систем, ответственным за взаимодействие со школами </a:t>
            </a:r>
            <a:r>
              <a:rPr lang="ru-RU" sz="2400" dirty="0" err="1"/>
              <a:t>Кукаевым</a:t>
            </a:r>
            <a:r>
              <a:rPr lang="ru-RU" sz="2400" dirty="0"/>
              <a:t> А.С.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/>
              <a:t>Участие в Олимпиадах </a:t>
            </a:r>
            <a:r>
              <a:rPr lang="ru-RU" sz="2400" dirty="0" err="1"/>
              <a:t>Физтех</a:t>
            </a:r>
            <a:r>
              <a:rPr lang="ru-RU" sz="2400" dirty="0"/>
              <a:t>, Газпром, Инженерной, «Звезда» (прошли на очный тур по математике – 11 человек, по физике – 3 человека).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/>
              <a:t>Контрольные работ по физике и математике на базе «ЛЭТИ».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188640"/>
            <a:ext cx="7920880" cy="13681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</a:rPr>
              <a:t>Экскурсия в Мемориальный</a:t>
            </a:r>
          </a:p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</a:rPr>
              <a:t> музей-лабораторию А.С. Попова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9698" name="Picture 2" descr="https://sun9-25.userapi.com/c855120/v855120642/52b19/THbAbwSJPzc.jpg"/>
          <p:cNvPicPr>
            <a:picLocks noChangeAspect="1" noChangeArrowheads="1"/>
          </p:cNvPicPr>
          <p:nvPr/>
        </p:nvPicPr>
        <p:blipFill>
          <a:blip r:embed="rId2" cstate="print"/>
          <a:srcRect l="12384" t="6961" b="9512"/>
          <a:stretch>
            <a:fillRect/>
          </a:stretch>
        </p:blipFill>
        <p:spPr bwMode="auto">
          <a:xfrm>
            <a:off x="395536" y="1700808"/>
            <a:ext cx="4075579" cy="2592288"/>
          </a:xfrm>
          <a:prstGeom prst="rect">
            <a:avLst/>
          </a:prstGeom>
          <a:noFill/>
        </p:spPr>
      </p:pic>
      <p:pic>
        <p:nvPicPr>
          <p:cNvPr id="29700" name="Picture 4" descr="https://sun9-47.userapi.com/c855120/v855120642/52b5f/27Yv-zmbAF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4293096"/>
            <a:ext cx="3524696" cy="2348880"/>
          </a:xfrm>
          <a:prstGeom prst="rect">
            <a:avLst/>
          </a:prstGeom>
          <a:noFill/>
        </p:spPr>
      </p:pic>
      <p:pic>
        <p:nvPicPr>
          <p:cNvPr id="29702" name="Picture 6" descr="https://sun9-27.userapi.com/c855120/v855120642/52afb/I2nxKFH58h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39" y="1700808"/>
            <a:ext cx="3533019" cy="2448272"/>
          </a:xfrm>
          <a:prstGeom prst="rect">
            <a:avLst/>
          </a:prstGeom>
          <a:noFill/>
        </p:spPr>
      </p:pic>
      <p:pic>
        <p:nvPicPr>
          <p:cNvPr id="29704" name="Picture 8" descr="https://sun9-38.userapi.com/c855120/v855120642/52b55/IiUOtLXDrcg.jpg"/>
          <p:cNvPicPr>
            <a:picLocks noChangeAspect="1" noChangeArrowheads="1"/>
          </p:cNvPicPr>
          <p:nvPr/>
        </p:nvPicPr>
        <p:blipFill>
          <a:blip r:embed="rId5" cstate="print"/>
          <a:srcRect t="20178"/>
          <a:stretch>
            <a:fillRect/>
          </a:stretch>
        </p:blipFill>
        <p:spPr bwMode="auto">
          <a:xfrm>
            <a:off x="395536" y="4365104"/>
            <a:ext cx="4283968" cy="22787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51520" y="260648"/>
            <a:ext cx="8388424" cy="136815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 fontAlgn="auto"/>
            <a:r>
              <a:rPr lang="ru-RU" sz="3600" dirty="0" smtClean="0">
                <a:solidFill>
                  <a:schemeClr val="bg1"/>
                </a:solidFill>
              </a:rPr>
              <a:t>Экскурсия в Лабораторию «</a:t>
            </a:r>
            <a:r>
              <a:rPr lang="ru-RU" sz="3600" dirty="0" err="1" smtClean="0">
                <a:solidFill>
                  <a:schemeClr val="bg1"/>
                </a:solidFill>
              </a:rPr>
              <a:t>Нанотехнологии</a:t>
            </a:r>
            <a:r>
              <a:rPr lang="ru-RU" sz="3600" dirty="0" smtClean="0">
                <a:solidFill>
                  <a:schemeClr val="bg1"/>
                </a:solidFill>
              </a:rPr>
              <a:t> и микроэлектроники»</a:t>
            </a:r>
            <a:endParaRPr lang="ru-RU" sz="3600" dirty="0">
              <a:solidFill>
                <a:schemeClr val="bg1"/>
              </a:solidFill>
            </a:endParaRPr>
          </a:p>
        </p:txBody>
      </p:sp>
      <p:pic>
        <p:nvPicPr>
          <p:cNvPr id="31746" name="Picture 2" descr="https://pp.userapi.com/c855120/v855120642/52bff/BonMEZrQn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6016" y="3861048"/>
            <a:ext cx="4176378" cy="2786427"/>
          </a:xfrm>
          <a:prstGeom prst="rect">
            <a:avLst/>
          </a:prstGeom>
          <a:noFill/>
        </p:spPr>
      </p:pic>
      <p:pic>
        <p:nvPicPr>
          <p:cNvPr id="31748" name="Picture 4" descr="https://sun9-27.userapi.com/c855120/v855120642/52b9b/JZEVhLhE-5U.jpg"/>
          <p:cNvPicPr>
            <a:picLocks noChangeAspect="1" noChangeArrowheads="1"/>
          </p:cNvPicPr>
          <p:nvPr/>
        </p:nvPicPr>
        <p:blipFill>
          <a:blip r:embed="rId3" cstate="print"/>
          <a:srcRect b="22042"/>
          <a:stretch>
            <a:fillRect/>
          </a:stretch>
        </p:blipFill>
        <p:spPr bwMode="auto">
          <a:xfrm>
            <a:off x="251520" y="1772816"/>
            <a:ext cx="4291771" cy="2232248"/>
          </a:xfrm>
          <a:prstGeom prst="rect">
            <a:avLst/>
          </a:prstGeom>
          <a:noFill/>
        </p:spPr>
      </p:pic>
      <p:pic>
        <p:nvPicPr>
          <p:cNvPr id="31750" name="Picture 6" descr="https://sun9-5.userapi.com/c855120/v855120642/52bb9/wqyXe57_HtQ.jpg"/>
          <p:cNvPicPr>
            <a:picLocks noChangeAspect="1" noChangeArrowheads="1"/>
          </p:cNvPicPr>
          <p:nvPr/>
        </p:nvPicPr>
        <p:blipFill>
          <a:blip r:embed="rId4" cstate="print"/>
          <a:srcRect t="7610" b="19329"/>
          <a:stretch>
            <a:fillRect/>
          </a:stretch>
        </p:blipFill>
        <p:spPr bwMode="auto">
          <a:xfrm>
            <a:off x="4788024" y="1700808"/>
            <a:ext cx="3993214" cy="1944216"/>
          </a:xfrm>
          <a:prstGeom prst="rect">
            <a:avLst/>
          </a:prstGeom>
          <a:noFill/>
        </p:spPr>
      </p:pic>
      <p:pic>
        <p:nvPicPr>
          <p:cNvPr id="31752" name="Picture 8" descr="https://sun9-56.userapi.com/c855120/v855120642/52beb/XgjpSvycZEc.jpg"/>
          <p:cNvPicPr>
            <a:picLocks noChangeAspect="1" noChangeArrowheads="1"/>
          </p:cNvPicPr>
          <p:nvPr/>
        </p:nvPicPr>
        <p:blipFill>
          <a:blip r:embed="rId5" cstate="print"/>
          <a:srcRect b="4953"/>
          <a:stretch>
            <a:fillRect/>
          </a:stretch>
        </p:blipFill>
        <p:spPr bwMode="auto">
          <a:xfrm>
            <a:off x="323528" y="4077072"/>
            <a:ext cx="4104456" cy="259974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188640"/>
            <a:ext cx="7772400" cy="18722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2800" dirty="0" smtClean="0">
                <a:solidFill>
                  <a:schemeClr val="bg1"/>
                </a:solidFill>
              </a:rPr>
              <a:t>Ежегодная научно-практическая конференция </a:t>
            </a:r>
            <a:r>
              <a:rPr lang="ru-RU" sz="2800" dirty="0">
                <a:solidFill>
                  <a:schemeClr val="bg1"/>
                </a:solidFill>
              </a:rPr>
              <a:t>с международным участием для школьников </a:t>
            </a:r>
            <a:r>
              <a:rPr lang="ru-RU" sz="2800" dirty="0" smtClean="0">
                <a:solidFill>
                  <a:schemeClr val="bg1"/>
                </a:solidFill>
              </a:rPr>
              <a:t/>
            </a:r>
            <a:br>
              <a:rPr lang="ru-RU" sz="2800" dirty="0" smtClean="0">
                <a:solidFill>
                  <a:schemeClr val="bg1"/>
                </a:solidFill>
              </a:rPr>
            </a:br>
            <a:r>
              <a:rPr lang="ru-RU" sz="2800" dirty="0" smtClean="0">
                <a:solidFill>
                  <a:schemeClr val="bg1"/>
                </a:solidFill>
              </a:rPr>
              <a:t>7 </a:t>
            </a:r>
            <a:r>
              <a:rPr lang="ru-RU" sz="2800" dirty="0">
                <a:solidFill>
                  <a:schemeClr val="bg1"/>
                </a:solidFill>
              </a:rPr>
              <a:t>– 11 классов «Наука настоящего и будущего. </a:t>
            </a:r>
            <a:r>
              <a:rPr lang="ru-RU" sz="2800" dirty="0" err="1">
                <a:solidFill>
                  <a:schemeClr val="bg1"/>
                </a:solidFill>
              </a:rPr>
              <a:t>КосмОдис-ЛЭТИ</a:t>
            </a:r>
            <a:r>
              <a:rPr lang="ru-RU" sz="2800" dirty="0" smtClean="0">
                <a:solidFill>
                  <a:schemeClr val="bg1"/>
                </a:solidFill>
              </a:rPr>
              <a:t>» - 2018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 descr="https://sun9-14.userapi.com/c846221/v846221149/64a44/CrhliCtEhY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4293096"/>
            <a:ext cx="5711280" cy="232913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3528" y="2276872"/>
            <a:ext cx="856895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/>
            <a:r>
              <a:rPr lang="ru-RU" sz="2400" dirty="0" smtClean="0">
                <a:solidFill>
                  <a:srgbClr val="C00000"/>
                </a:solidFill>
              </a:rPr>
              <a:t>Диплом 1 степени: </a:t>
            </a:r>
            <a:r>
              <a:rPr lang="ru-RU" sz="2400" dirty="0" smtClean="0"/>
              <a:t>Белова </a:t>
            </a:r>
            <a:r>
              <a:rPr lang="ru-RU" sz="2400" dirty="0"/>
              <a:t>А., </a:t>
            </a:r>
            <a:r>
              <a:rPr lang="ru-RU" sz="2400" dirty="0" err="1"/>
              <a:t>Хотяков</a:t>
            </a:r>
            <a:r>
              <a:rPr lang="ru-RU" sz="2400" dirty="0"/>
              <a:t> Е. </a:t>
            </a:r>
            <a:r>
              <a:rPr lang="ru-RU" sz="2400" dirty="0" smtClean="0"/>
              <a:t>«</a:t>
            </a:r>
            <a:r>
              <a:rPr lang="ru-RU" sz="2400" dirty="0"/>
              <a:t>Система безопасности».</a:t>
            </a:r>
          </a:p>
          <a:p>
            <a:pPr lvl="0" fontAlgn="auto"/>
            <a:r>
              <a:rPr lang="ru-RU" sz="2400" dirty="0" smtClean="0">
                <a:solidFill>
                  <a:srgbClr val="002060"/>
                </a:solidFill>
              </a:rPr>
              <a:t>Диплом 2 степени: </a:t>
            </a:r>
            <a:r>
              <a:rPr lang="ru-RU" sz="2400" dirty="0" smtClean="0"/>
              <a:t>Баш </a:t>
            </a:r>
            <a:r>
              <a:rPr lang="ru-RU" sz="2400" dirty="0"/>
              <a:t>Е., </a:t>
            </a:r>
            <a:r>
              <a:rPr lang="ru-RU" sz="2400" dirty="0" err="1" smtClean="0"/>
              <a:t>Павлоцев</a:t>
            </a:r>
            <a:r>
              <a:rPr lang="ru-RU" sz="2400" dirty="0" smtClean="0"/>
              <a:t> </a:t>
            </a:r>
            <a:r>
              <a:rPr lang="ru-RU" sz="2400" dirty="0"/>
              <a:t>А. </a:t>
            </a:r>
            <a:r>
              <a:rPr lang="ru-RU" sz="2400" dirty="0" smtClean="0"/>
              <a:t>«</a:t>
            </a:r>
            <a:r>
              <a:rPr lang="ru-RU" sz="2400" dirty="0"/>
              <a:t>Умная комната</a:t>
            </a:r>
            <a:r>
              <a:rPr lang="ru-RU" sz="2400" dirty="0" smtClean="0"/>
              <a:t>».</a:t>
            </a:r>
          </a:p>
          <a:p>
            <a:pPr lvl="0" fontAlgn="auto"/>
            <a:r>
              <a:rPr lang="ru-RU" sz="2400" dirty="0" smtClean="0">
                <a:solidFill>
                  <a:schemeClr val="accent3">
                    <a:lumMod val="50000"/>
                  </a:schemeClr>
                </a:solidFill>
              </a:rPr>
              <a:t>Диплом 3 степени:  </a:t>
            </a:r>
            <a:r>
              <a:rPr lang="ru-RU" sz="2400" dirty="0" smtClean="0"/>
              <a:t>Сидоров Д. «Умные часы»</a:t>
            </a:r>
            <a:endParaRPr lang="ru-RU" sz="2400" dirty="0"/>
          </a:p>
          <a:p>
            <a:pPr lvl="0" fontAlgn="auto"/>
            <a:r>
              <a:rPr lang="ru-RU" sz="2400" dirty="0" smtClean="0"/>
              <a:t>	Тихомиров </a:t>
            </a:r>
            <a:r>
              <a:rPr lang="ru-RU" sz="2400" dirty="0"/>
              <a:t>Д. – </a:t>
            </a:r>
            <a:r>
              <a:rPr lang="ru-RU" sz="2400" dirty="0" smtClean="0"/>
              <a:t>«</a:t>
            </a:r>
            <a:r>
              <a:rPr lang="ru-RU" sz="2400" dirty="0"/>
              <a:t>Умная автомобильная </a:t>
            </a:r>
            <a:r>
              <a:rPr lang="ru-RU" sz="2400" dirty="0" smtClean="0"/>
              <a:t>сигнализация».</a:t>
            </a:r>
            <a:endParaRPr lang="ru-RU" sz="2400" dirty="0"/>
          </a:p>
          <a:p>
            <a:endParaRPr lang="ru-RU" dirty="0"/>
          </a:p>
        </p:txBody>
      </p:sp>
      <p:pic>
        <p:nvPicPr>
          <p:cNvPr id="4100" name="Picture 4" descr="https://pp.userapi.com/c845122/v845122248/1fdea/Dbt8SdPpsb0.jpg"/>
          <p:cNvPicPr>
            <a:picLocks noChangeAspect="1" noChangeArrowheads="1"/>
          </p:cNvPicPr>
          <p:nvPr/>
        </p:nvPicPr>
        <p:blipFill>
          <a:blip r:embed="rId3" cstate="print"/>
          <a:srcRect l="21154" t="35386"/>
          <a:stretch>
            <a:fillRect/>
          </a:stretch>
        </p:blipFill>
        <p:spPr bwMode="auto">
          <a:xfrm>
            <a:off x="6372200" y="4149080"/>
            <a:ext cx="2024705" cy="24888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188640"/>
            <a:ext cx="7772400" cy="14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Участие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в городском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конкурсе</a:t>
            </a:r>
          </a:p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«Поддержка научного и инженерного творчества школьников старших классов</a:t>
            </a:r>
            <a:r>
              <a:rPr lang="ru-RU" sz="2800" dirty="0">
                <a:solidFill>
                  <a:schemeClr val="bg1">
                    <a:lumMod val="95000"/>
                  </a:schemeClr>
                </a:solidFill>
              </a:rPr>
              <a:t>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2276872"/>
            <a:ext cx="5472608" cy="403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fontAlgn="auto">
              <a:buFont typeface="Arial" pitchFamily="34" charset="0"/>
              <a:buChar char="•"/>
            </a:pPr>
            <a:r>
              <a:rPr lang="ru-RU" sz="2800" dirty="0"/>
              <a:t>Павловцев А., проект «Умная комната».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800" dirty="0"/>
              <a:t>Тихомиров Д. , проект «Разработка умной автомобильной сигнализации».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800" dirty="0" err="1"/>
              <a:t>Хотяков</a:t>
            </a:r>
            <a:r>
              <a:rPr lang="ru-RU" sz="2800" dirty="0"/>
              <a:t> Е., проект «Реализация системы безопасности на базе микроконтроллера ESP8266».</a:t>
            </a:r>
          </a:p>
          <a:p>
            <a:endParaRPr lang="ru-RU" sz="2800" dirty="0"/>
          </a:p>
        </p:txBody>
      </p:sp>
      <p:pic>
        <p:nvPicPr>
          <p:cNvPr id="21506" name="Picture 2" descr="https://sun9-9.userapi.com/c846324/v846324279/13d31b/J0H8H2JB7O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132856"/>
            <a:ext cx="2981570" cy="41389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755576" y="260648"/>
            <a:ext cx="7772400" cy="10081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Этапы внедрения ФГОС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3568" y="1772816"/>
            <a:ext cx="23042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2014</a:t>
            </a:r>
            <a:endParaRPr lang="ru-RU" sz="7200" dirty="0"/>
          </a:p>
        </p:txBody>
      </p:sp>
      <p:sp>
        <p:nvSpPr>
          <p:cNvPr id="6" name="TextBox 5"/>
          <p:cNvSpPr txBox="1"/>
          <p:nvPr/>
        </p:nvSpPr>
        <p:spPr>
          <a:xfrm>
            <a:off x="683568" y="3429000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2017</a:t>
            </a:r>
            <a:endParaRPr lang="ru-RU" sz="7200" dirty="0"/>
          </a:p>
        </p:txBody>
      </p:sp>
      <p:sp>
        <p:nvSpPr>
          <p:cNvPr id="7" name="TextBox 6"/>
          <p:cNvSpPr txBox="1"/>
          <p:nvPr/>
        </p:nvSpPr>
        <p:spPr>
          <a:xfrm>
            <a:off x="683568" y="4941168"/>
            <a:ext cx="2160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/>
              <a:t>2019</a:t>
            </a:r>
            <a:endParaRPr lang="ru-RU" sz="7200" dirty="0"/>
          </a:p>
        </p:txBody>
      </p:sp>
      <p:sp>
        <p:nvSpPr>
          <p:cNvPr id="8" name="TextBox 7"/>
          <p:cNvSpPr txBox="1"/>
          <p:nvPr/>
        </p:nvSpPr>
        <p:spPr>
          <a:xfrm>
            <a:off x="3059832" y="1772816"/>
            <a:ext cx="554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Работа </a:t>
            </a:r>
            <a:r>
              <a:rPr lang="ru-RU" sz="2800" dirty="0"/>
              <a:t>в режиме опережающего внедрения ФГОС основного общего образования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131840" y="3429000"/>
            <a:ext cx="55446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Открытие 10-го </a:t>
            </a:r>
            <a:r>
              <a:rPr lang="ru-RU" sz="2800" dirty="0"/>
              <a:t>«</a:t>
            </a:r>
            <a:r>
              <a:rPr lang="ru-RU" sz="2800" dirty="0" smtClean="0"/>
              <a:t>инженерного» класса </a:t>
            </a:r>
            <a:r>
              <a:rPr lang="ru-RU" sz="2800" dirty="0"/>
              <a:t>с физико-математическим профилем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3848" y="5157192"/>
            <a:ext cx="55446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Переход на ФГОС </a:t>
            </a:r>
            <a:r>
              <a:rPr lang="ru-RU" sz="2800" dirty="0"/>
              <a:t>среднего общего образования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67544" y="260648"/>
            <a:ext cx="7772400" cy="9361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 fontAlgn="auto">
              <a:spcBef>
                <a:spcPct val="0"/>
              </a:spcBef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Выпуск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первого «инженерного класса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»</a:t>
            </a:r>
          </a:p>
          <a:p>
            <a:pPr algn="ctr" fontAlgn="auto">
              <a:spcBef>
                <a:spcPct val="0"/>
              </a:spcBef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2018/2019 учебный год</a:t>
            </a:r>
            <a:endParaRPr lang="ru-RU" sz="2800" b="1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3714752"/>
            <a:ext cx="860444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Наибольшее </a:t>
            </a:r>
            <a:r>
              <a:rPr lang="ru-RU" sz="3200" b="1" dirty="0">
                <a:solidFill>
                  <a:srgbClr val="002060"/>
                </a:solidFill>
              </a:rPr>
              <a:t>количество </a:t>
            </a:r>
            <a:r>
              <a:rPr lang="ru-RU" sz="3200" b="1" dirty="0" smtClean="0">
                <a:solidFill>
                  <a:srgbClr val="002060"/>
                </a:solidFill>
              </a:rPr>
              <a:t>баллов</a:t>
            </a:r>
          </a:p>
          <a:p>
            <a:r>
              <a:rPr lang="ru-RU" sz="2400" b="1" dirty="0" smtClean="0">
                <a:solidFill>
                  <a:srgbClr val="002060"/>
                </a:solidFill>
              </a:rPr>
              <a:t>(профильные предметы)</a:t>
            </a:r>
            <a:endParaRPr lang="ru-RU" sz="2400" dirty="0"/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 smtClean="0"/>
              <a:t>  </a:t>
            </a:r>
            <a:r>
              <a:rPr lang="ru-RU" sz="2400" dirty="0" err="1" smtClean="0"/>
              <a:t>Хотяков</a:t>
            </a:r>
            <a:r>
              <a:rPr lang="ru-RU" sz="2400" dirty="0" smtClean="0"/>
              <a:t> </a:t>
            </a:r>
            <a:r>
              <a:rPr lang="ru-RU" sz="2400" dirty="0"/>
              <a:t>Евгений: математика профиль – 90 баллов, информатика – 91 балл</a:t>
            </a:r>
            <a:r>
              <a:rPr lang="ru-RU" sz="2400" dirty="0" smtClean="0"/>
              <a:t>;</a:t>
            </a:r>
            <a:endParaRPr lang="ru-RU" sz="2400" dirty="0"/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 smtClean="0"/>
              <a:t> Левин </a:t>
            </a:r>
            <a:r>
              <a:rPr lang="ru-RU" sz="2400" dirty="0"/>
              <a:t>Алексей: физика – 92 балла</a:t>
            </a:r>
            <a:r>
              <a:rPr lang="ru-RU" sz="2400" dirty="0" smtClean="0"/>
              <a:t>;</a:t>
            </a:r>
            <a:endParaRPr lang="ru-RU" sz="2400" dirty="0"/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 smtClean="0"/>
              <a:t> </a:t>
            </a:r>
            <a:r>
              <a:rPr lang="ru-RU" sz="2400" dirty="0" err="1" smtClean="0"/>
              <a:t>Тростинский</a:t>
            </a:r>
            <a:r>
              <a:rPr lang="ru-RU" sz="2400" dirty="0" smtClean="0"/>
              <a:t> </a:t>
            </a:r>
            <a:r>
              <a:rPr lang="ru-RU" sz="2400" dirty="0"/>
              <a:t>Андрей: математика профиль – 90 баллов</a:t>
            </a:r>
            <a:r>
              <a:rPr lang="ru-RU" sz="2400" dirty="0" smtClean="0"/>
              <a:t>;</a:t>
            </a:r>
          </a:p>
          <a:p>
            <a:pPr lvl="0" fontAlgn="auto"/>
            <a:r>
              <a:rPr lang="ru-RU" sz="2400" dirty="0" smtClean="0"/>
              <a:t> </a:t>
            </a:r>
            <a:r>
              <a:rPr lang="ru-RU" sz="2400" dirty="0"/>
              <a:t>физика – 90 </a:t>
            </a:r>
            <a:r>
              <a:rPr lang="ru-RU" sz="2400" dirty="0" smtClean="0"/>
              <a:t>баллов.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467544" y="1844824"/>
            <a:ext cx="4392488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Средний балл ЕГЭ</a:t>
            </a:r>
            <a:endParaRPr lang="ru-RU" sz="2400" dirty="0" smtClean="0"/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 smtClean="0"/>
              <a:t> Математика (профиль) – 76.0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 smtClean="0"/>
              <a:t> Физика – 72.5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 smtClean="0"/>
              <a:t> Информатика – 72.0</a:t>
            </a:r>
          </a:p>
          <a:p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220072" y="1412776"/>
            <a:ext cx="3024336" cy="212365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lvl="0" fontAlgn="auto"/>
            <a:endParaRPr lang="ru-RU" dirty="0" smtClean="0"/>
          </a:p>
          <a:p>
            <a:pPr fontAlgn="auto"/>
            <a:r>
              <a:rPr lang="ru-RU" sz="2400" dirty="0" smtClean="0"/>
              <a:t>В технические вузы поступило  - 22 чел., </a:t>
            </a:r>
            <a:br>
              <a:rPr lang="ru-RU" sz="2400" dirty="0" smtClean="0"/>
            </a:br>
            <a:r>
              <a:rPr lang="ru-RU" sz="2400" dirty="0" smtClean="0"/>
              <a:t> из них 19 – на бюджетной основе</a:t>
            </a: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5536" y="260648"/>
            <a:ext cx="8348464" cy="180020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/>
                </a:solidFill>
              </a:rPr>
              <a:t>Ежегодная научно-практическая конференция </a:t>
            </a:r>
            <a:r>
              <a:rPr lang="ru-RU" sz="2800" b="1" dirty="0">
                <a:solidFill>
                  <a:schemeClr val="bg1"/>
                </a:solidFill>
              </a:rPr>
              <a:t>с международным участием для школьников </a:t>
            </a:r>
            <a:r>
              <a:rPr lang="ru-RU" sz="2800" b="1" dirty="0" smtClean="0">
                <a:solidFill>
                  <a:schemeClr val="bg1"/>
                </a:solidFill>
              </a:rPr>
              <a:t/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7 </a:t>
            </a:r>
            <a:r>
              <a:rPr lang="ru-RU" sz="2800" b="1" dirty="0">
                <a:solidFill>
                  <a:schemeClr val="bg1"/>
                </a:solidFill>
              </a:rPr>
              <a:t>– 11 классов «Наука настоящего и </a:t>
            </a:r>
            <a:r>
              <a:rPr lang="ru-RU" sz="2800" b="1" dirty="0" smtClean="0">
                <a:solidFill>
                  <a:schemeClr val="bg1"/>
                </a:solidFill>
              </a:rPr>
              <a:t>будущего» - 2019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1560" y="2132856"/>
            <a:ext cx="79928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20 </a:t>
            </a:r>
            <a:r>
              <a:rPr lang="ru-RU" sz="2800" dirty="0" smtClean="0"/>
              <a:t> учащихся прошли </a:t>
            </a:r>
            <a:r>
              <a:rPr lang="ru-RU" sz="2800" dirty="0"/>
              <a:t>на очный </a:t>
            </a:r>
            <a:r>
              <a:rPr lang="ru-RU" sz="2800" dirty="0" smtClean="0"/>
              <a:t>тур</a:t>
            </a:r>
            <a:br>
              <a:rPr lang="ru-RU" sz="2800" dirty="0" smtClean="0"/>
            </a:br>
            <a:r>
              <a:rPr lang="ru-RU" sz="2800" dirty="0" smtClean="0"/>
              <a:t>Диплом 2-й степени:  </a:t>
            </a:r>
            <a:r>
              <a:rPr lang="ru-RU" sz="2800" dirty="0"/>
              <a:t>Богомолов Д., </a:t>
            </a:r>
            <a:r>
              <a:rPr lang="ru-RU" sz="2800" dirty="0" err="1"/>
              <a:t>Ансимов</a:t>
            </a:r>
            <a:r>
              <a:rPr lang="ru-RU" sz="2800" dirty="0"/>
              <a:t> Т</a:t>
            </a:r>
            <a:r>
              <a:rPr lang="ru-RU" sz="2800" dirty="0" smtClean="0"/>
              <a:t>. </a:t>
            </a:r>
            <a:r>
              <a:rPr lang="ru-RU" sz="2800" dirty="0"/>
              <a:t>«</a:t>
            </a:r>
            <a:r>
              <a:rPr lang="ru-RU" sz="2800" dirty="0" err="1"/>
              <a:t>Светорегулятор</a:t>
            </a:r>
            <a:r>
              <a:rPr lang="ru-RU" sz="2800" dirty="0"/>
              <a:t> на базе микроконтроллера ATMEGA328A1U»</a:t>
            </a:r>
          </a:p>
        </p:txBody>
      </p:sp>
      <p:pic>
        <p:nvPicPr>
          <p:cNvPr id="22530" name="Picture 2" descr="https://sun9-41.userapi.com/c851336/v851336877/1030aa/XKjcKEFCEN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3789040"/>
            <a:ext cx="3233459" cy="2667604"/>
          </a:xfrm>
          <a:prstGeom prst="rect">
            <a:avLst/>
          </a:prstGeom>
          <a:noFill/>
        </p:spPr>
      </p:pic>
      <p:pic>
        <p:nvPicPr>
          <p:cNvPr id="22532" name="Picture 4" descr="https://sun9-11.userapi.com/c851336/v851336877/1030b3/rfPaVIvFLV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3933056"/>
            <a:ext cx="3966911" cy="26435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14348" y="332656"/>
            <a:ext cx="7643866" cy="13818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Технологический профиль</a:t>
            </a:r>
          </a:p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 в рамках реализации ФГОС СОО</a:t>
            </a:r>
          </a:p>
          <a:p>
            <a:pPr lvl="0" algn="ctr">
              <a:spcBef>
                <a:spcPct val="0"/>
              </a:spcBef>
            </a:pP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2019/2020 учебный год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42910" y="2000240"/>
            <a:ext cx="806489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800" b="1" dirty="0" smtClean="0"/>
              <a:t>Предметы на углубленном уровне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«</a:t>
            </a:r>
            <a:r>
              <a:rPr lang="ru-RU" sz="2800" dirty="0"/>
              <a:t>Математика</a:t>
            </a:r>
            <a:r>
              <a:rPr lang="ru-RU" sz="2800" dirty="0" smtClean="0"/>
              <a:t>», «</a:t>
            </a:r>
            <a:r>
              <a:rPr lang="ru-RU" sz="2800" dirty="0"/>
              <a:t>Физика», «Информатика</a:t>
            </a:r>
            <a:r>
              <a:rPr lang="ru-RU" sz="2800" dirty="0" smtClean="0"/>
              <a:t>»,</a:t>
            </a:r>
            <a:br>
              <a:rPr lang="ru-RU" sz="2800" dirty="0" smtClean="0"/>
            </a:br>
            <a:endParaRPr lang="ru-RU" sz="2800" dirty="0" smtClean="0"/>
          </a:p>
          <a:p>
            <a:pPr marL="514350" indent="-514350">
              <a:buFont typeface="+mj-lt"/>
              <a:buAutoNum type="arabicPeriod"/>
            </a:pPr>
            <a:r>
              <a:rPr lang="ru-RU" sz="2800" b="1" dirty="0" smtClean="0"/>
              <a:t>Реализация профильных программ: 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ru-RU" sz="2800" dirty="0" smtClean="0"/>
              <a:t>«</a:t>
            </a:r>
            <a:r>
              <a:rPr lang="ru-RU" sz="2800" dirty="0"/>
              <a:t>Решение олимпиадных задач по физике</a:t>
            </a:r>
            <a:r>
              <a:rPr lang="ru-RU" sz="2800" dirty="0" smtClean="0"/>
              <a:t>»,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ru-RU" sz="2800" dirty="0" smtClean="0"/>
              <a:t> </a:t>
            </a:r>
            <a:r>
              <a:rPr lang="ru-RU" sz="2800" dirty="0"/>
              <a:t>«</a:t>
            </a:r>
            <a:r>
              <a:rPr lang="ru-RU" sz="2800" dirty="0" err="1"/>
              <a:t>Инфокоммуникационные</a:t>
            </a:r>
            <a:r>
              <a:rPr lang="ru-RU" sz="2800" dirty="0"/>
              <a:t> технологии</a:t>
            </a:r>
            <a:r>
              <a:rPr lang="ru-RU" sz="2800" dirty="0" smtClean="0"/>
              <a:t>»</a:t>
            </a:r>
          </a:p>
          <a:p>
            <a:pPr marL="971550" lvl="1" indent="-514350">
              <a:buFont typeface="Arial" pitchFamily="34" charset="0"/>
              <a:buChar char="•"/>
            </a:pPr>
            <a:r>
              <a:rPr lang="ru-RU" sz="2800" dirty="0" smtClean="0"/>
              <a:t>«</a:t>
            </a:r>
            <a:r>
              <a:rPr lang="ru-RU" sz="2800" dirty="0"/>
              <a:t>Математика: избранные вопросы», </a:t>
            </a:r>
            <a:endParaRPr lang="ru-RU" sz="2800" dirty="0" smtClean="0"/>
          </a:p>
          <a:p>
            <a:pPr marL="971550" lvl="1" indent="-514350">
              <a:buFont typeface="Arial" pitchFamily="34" charset="0"/>
              <a:buChar char="•"/>
            </a:pPr>
            <a:r>
              <a:rPr lang="ru-RU" sz="2800" dirty="0" smtClean="0"/>
              <a:t>«</a:t>
            </a:r>
            <a:r>
              <a:rPr lang="ru-RU" sz="2800" dirty="0"/>
              <a:t>Робототехника», </a:t>
            </a:r>
            <a:endParaRPr lang="ru-RU" sz="2800" dirty="0" smtClean="0"/>
          </a:p>
          <a:p>
            <a:pPr marL="971550" lvl="1" indent="-514350">
              <a:buFont typeface="Arial" pitchFamily="34" charset="0"/>
              <a:buChar char="•"/>
            </a:pPr>
            <a:r>
              <a:rPr lang="ru-RU" sz="2800" dirty="0" smtClean="0"/>
              <a:t>«</a:t>
            </a:r>
            <a:r>
              <a:rPr lang="ru-RU" sz="2800" dirty="0"/>
              <a:t>3-</a:t>
            </a:r>
            <a:r>
              <a:rPr lang="en-US" sz="2800" dirty="0"/>
              <a:t>D</a:t>
            </a:r>
            <a:r>
              <a:rPr lang="ru-RU" sz="2800" dirty="0"/>
              <a:t> моделирование</a:t>
            </a:r>
            <a:r>
              <a:rPr lang="ru-RU" sz="2800" dirty="0" smtClean="0"/>
              <a:t>», </a:t>
            </a:r>
            <a:r>
              <a:rPr lang="ru-RU" sz="2800" dirty="0"/>
              <a:t>«Современная электроника»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331640" y="260648"/>
            <a:ext cx="7200800" cy="50405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2800" b="1" dirty="0" err="1" smtClean="0">
                <a:solidFill>
                  <a:schemeClr val="bg1">
                    <a:lumMod val="95000"/>
                  </a:schemeClr>
                </a:solidFill>
              </a:rPr>
              <a:t>Предпрофильный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 7-й «инженерный» класс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196752"/>
            <a:ext cx="864096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На базе </a:t>
            </a:r>
            <a:r>
              <a:rPr lang="ru-RU" sz="2400" b="1" dirty="0" smtClean="0"/>
              <a:t>ГБОУ СОШ № 324:</a:t>
            </a:r>
            <a:endParaRPr lang="ru-RU" sz="2400" b="1" dirty="0"/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/>
              <a:t>«Занимательная математика» - 1 час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/>
              <a:t>«Занимательная физика» - 1 час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/>
              <a:t>«Основы программирования и логики» - 1 час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/>
              <a:t>«Проектная  деятельность» - 1 час (с делением на группы по направлениям: «Физика. Робототехника» и «Информатика. 3D-моделирование»).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1520" y="4149080"/>
            <a:ext cx="453650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На базе Академии цифровых технологий </a:t>
            </a:r>
            <a:r>
              <a:rPr lang="ru-RU" sz="2400" dirty="0" smtClean="0"/>
              <a:t>: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 smtClean="0"/>
              <a:t>«Школа юного инженера» - 2 часа;</a:t>
            </a:r>
          </a:p>
          <a:p>
            <a:pPr lvl="0" fontAlgn="auto">
              <a:buFont typeface="Arial" pitchFamily="34" charset="0"/>
              <a:buChar char="•"/>
            </a:pPr>
            <a:r>
              <a:rPr lang="ru-RU" sz="2400" dirty="0" smtClean="0"/>
              <a:t>«Инженерное 3D и </a:t>
            </a:r>
            <a:r>
              <a:rPr lang="ru-RU" sz="2400" dirty="0" err="1" smtClean="0"/>
              <a:t>промдизайн</a:t>
            </a:r>
            <a:r>
              <a:rPr lang="ru-RU" sz="2400" dirty="0" smtClean="0"/>
              <a:t>» - 2 часа</a:t>
            </a:r>
            <a:endParaRPr lang="ru-RU" sz="2400" dirty="0"/>
          </a:p>
        </p:txBody>
      </p:sp>
      <p:pic>
        <p:nvPicPr>
          <p:cNvPr id="24578" name="Picture 2" descr="https://sun9-7.userapi.com/c849232/v849232101/176794/1hMhR2mqrOw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3789040"/>
            <a:ext cx="4181584" cy="2786634"/>
          </a:xfrm>
          <a:prstGeom prst="rect">
            <a:avLst/>
          </a:prstGeom>
          <a:noFill/>
        </p:spPr>
      </p:pic>
      <p:pic>
        <p:nvPicPr>
          <p:cNvPr id="24580" name="Picture 4" descr="https://pp.userapi.com/c849232/v849232101/1767a8/in0Q9V4XGxs.jpg"/>
          <p:cNvPicPr>
            <a:picLocks noChangeAspect="1" noChangeArrowheads="1"/>
          </p:cNvPicPr>
          <p:nvPr/>
        </p:nvPicPr>
        <p:blipFill>
          <a:blip r:embed="rId3" cstate="print"/>
          <a:srcRect r="26743"/>
          <a:stretch>
            <a:fillRect/>
          </a:stretch>
        </p:blipFill>
        <p:spPr bwMode="auto">
          <a:xfrm>
            <a:off x="6876256" y="1052736"/>
            <a:ext cx="1897541" cy="17281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1600" y="188640"/>
            <a:ext cx="7272808" cy="9361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2800" dirty="0"/>
              <a:t> 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Фестиваль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проектно-исследовательских работ учащихся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1-6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классов «Хочу все знать»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6626" name="Picture 2" descr="https://sun9-10.userapi.com/c824503/v824503380/119a15/W0AwOq240xs.jpg"/>
          <p:cNvPicPr>
            <a:picLocks noChangeAspect="1" noChangeArrowheads="1"/>
          </p:cNvPicPr>
          <p:nvPr/>
        </p:nvPicPr>
        <p:blipFill>
          <a:blip r:embed="rId2" cstate="print"/>
          <a:srcRect l="10046" t="5025" r="14047" b="19597"/>
          <a:stretch>
            <a:fillRect/>
          </a:stretch>
        </p:blipFill>
        <p:spPr bwMode="auto">
          <a:xfrm>
            <a:off x="395536" y="1412776"/>
            <a:ext cx="3960440" cy="2620879"/>
          </a:xfrm>
          <a:prstGeom prst="rect">
            <a:avLst/>
          </a:prstGeom>
          <a:noFill/>
        </p:spPr>
      </p:pic>
      <p:pic>
        <p:nvPicPr>
          <p:cNvPr id="26628" name="Picture 4" descr="https://sun9-15.userapi.com/c824503/v824503380/119a1f/ikPLsmPLfQ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149080"/>
            <a:ext cx="3707904" cy="2473867"/>
          </a:xfrm>
          <a:prstGeom prst="rect">
            <a:avLst/>
          </a:prstGeom>
          <a:noFill/>
        </p:spPr>
      </p:pic>
      <p:pic>
        <p:nvPicPr>
          <p:cNvPr id="26630" name="Picture 6" descr="https://sun9-35.userapi.com/c824503/v824503380/119a29/HApC8BOsa_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1340768"/>
            <a:ext cx="3777468" cy="2520280"/>
          </a:xfrm>
          <a:prstGeom prst="rect">
            <a:avLst/>
          </a:prstGeom>
          <a:noFill/>
        </p:spPr>
      </p:pic>
      <p:pic>
        <p:nvPicPr>
          <p:cNvPr id="26632" name="Picture 8" descr="https://sun9-56.userapi.com/c824503/v824503380/119a47/FvDSdHe9nUw.jpg"/>
          <p:cNvPicPr>
            <a:picLocks noChangeAspect="1" noChangeArrowheads="1"/>
          </p:cNvPicPr>
          <p:nvPr/>
        </p:nvPicPr>
        <p:blipFill>
          <a:blip r:embed="rId5" cstate="print"/>
          <a:srcRect t="5468" r="53392" b="53392"/>
          <a:stretch>
            <a:fillRect/>
          </a:stretch>
        </p:blipFill>
        <p:spPr bwMode="auto">
          <a:xfrm>
            <a:off x="4644008" y="3861048"/>
            <a:ext cx="4320480" cy="28602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971600" y="188640"/>
            <a:ext cx="7272808" cy="93610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 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Научно-практическая конференция</a:t>
            </a:r>
            <a:b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</a:b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учащихся 7 – </a:t>
            </a:r>
            <a:r>
              <a:rPr lang="ru-RU" sz="2800" b="1" dirty="0" smtClean="0">
                <a:solidFill>
                  <a:schemeClr val="bg1">
                    <a:lumMod val="95000"/>
                  </a:schemeClr>
                </a:solidFill>
              </a:rPr>
              <a:t>11 </a:t>
            </a:r>
            <a:r>
              <a:rPr lang="ru-RU" sz="2800" b="1" dirty="0">
                <a:solidFill>
                  <a:schemeClr val="bg1">
                    <a:lumMod val="95000"/>
                  </a:schemeClr>
                </a:solidFill>
              </a:rPr>
              <a:t>классов «Эврика»</a:t>
            </a:r>
            <a:endParaRPr kumimoji="0" lang="ru-RU" sz="28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7650" name="Picture 2" descr="https://sun9-23.userapi.com/c845524/v845524751/3047a/l8U20VAOh7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96752"/>
            <a:ext cx="4007363" cy="2676793"/>
          </a:xfrm>
          <a:prstGeom prst="rect">
            <a:avLst/>
          </a:prstGeom>
          <a:noFill/>
        </p:spPr>
      </p:pic>
      <p:pic>
        <p:nvPicPr>
          <p:cNvPr id="27652" name="Picture 4" descr="https://sun9-32.userapi.com/c845524/v845524751/303d0/xskDVLBlwy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1196752"/>
            <a:ext cx="4108794" cy="2664296"/>
          </a:xfrm>
          <a:prstGeom prst="rect">
            <a:avLst/>
          </a:prstGeom>
          <a:noFill/>
        </p:spPr>
      </p:pic>
      <p:pic>
        <p:nvPicPr>
          <p:cNvPr id="27654" name="Picture 6" descr="https://sun9-39.userapi.com/c845524/v845524751/30416/QFOpOQFI_D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933056"/>
            <a:ext cx="3960440" cy="2639263"/>
          </a:xfrm>
          <a:prstGeom prst="rect">
            <a:avLst/>
          </a:prstGeom>
          <a:noFill/>
        </p:spPr>
      </p:pic>
      <p:pic>
        <p:nvPicPr>
          <p:cNvPr id="27656" name="Picture 8" descr="https://sun9-6.userapi.com/c845524/v845524751/304a2/PMxoClGea14.jpg"/>
          <p:cNvPicPr>
            <a:picLocks noChangeAspect="1" noChangeArrowheads="1"/>
          </p:cNvPicPr>
          <p:nvPr/>
        </p:nvPicPr>
        <p:blipFill>
          <a:blip r:embed="rId5" cstate="print"/>
          <a:srcRect l="28486" t="16508" r="14542"/>
          <a:stretch>
            <a:fillRect/>
          </a:stretch>
        </p:blipFill>
        <p:spPr bwMode="auto">
          <a:xfrm>
            <a:off x="4499992" y="3933056"/>
            <a:ext cx="4032448" cy="271929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94130" cy="5786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8" descr="https://i.pinimg.com/originals/2b/eb/c0/2bebc0835611e2ee2623ef2aa7b00a29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42" y="1928802"/>
            <a:ext cx="5262570" cy="52625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260648"/>
            <a:ext cx="7772400" cy="122413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kumimoji="0" lang="ru-RU" sz="3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Работа по организации</a:t>
            </a:r>
            <a:r>
              <a:rPr lang="ru-RU" sz="36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 деятельности «</a:t>
            </a:r>
            <a:r>
              <a:rPr kumimoji="0" lang="ru-RU" sz="3600" b="1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инженерного» класса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9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1520" y="1700808"/>
            <a:ext cx="88924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800" dirty="0" smtClean="0"/>
              <a:t>Анкетирование </a:t>
            </a:r>
            <a:r>
              <a:rPr lang="ru-RU" sz="2800" dirty="0"/>
              <a:t>учащихся, родителей, </a:t>
            </a:r>
            <a:r>
              <a:rPr lang="ru-RU" sz="2800" dirty="0" smtClean="0"/>
              <a:t>педагогов</a:t>
            </a:r>
          </a:p>
          <a:p>
            <a:pPr marL="342900" indent="-342900">
              <a:buAutoNum type="arabicPeriod"/>
            </a:pPr>
            <a:r>
              <a:rPr lang="ru-RU" sz="2800" dirty="0" smtClean="0"/>
              <a:t>Разработка учебного плана </a:t>
            </a:r>
            <a:r>
              <a:rPr lang="ru-RU" sz="2800" dirty="0"/>
              <a:t>и </a:t>
            </a:r>
            <a:r>
              <a:rPr lang="ru-RU" sz="2800" dirty="0" smtClean="0"/>
              <a:t>образовательной программы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85720" y="3071810"/>
            <a:ext cx="3500462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ru-RU" sz="2800" dirty="0" smtClean="0"/>
              <a:t>Подготовка кадров</a:t>
            </a:r>
          </a:p>
          <a:p>
            <a:pPr marL="342900" indent="-342900">
              <a:buFont typeface="+mj-lt"/>
              <a:buAutoNum type="arabicPeriod" startAt="3"/>
            </a:pPr>
            <a:r>
              <a:rPr lang="ru-RU" sz="2800" dirty="0" smtClean="0"/>
              <a:t>Заключение договора</a:t>
            </a:r>
            <a:br>
              <a:rPr lang="ru-RU" sz="2800" dirty="0" smtClean="0"/>
            </a:br>
            <a:r>
              <a:rPr lang="ru-RU" sz="2800" dirty="0" smtClean="0"/>
              <a:t> о сотрудничестве</a:t>
            </a:r>
            <a:br>
              <a:rPr lang="ru-RU" sz="2800" dirty="0" smtClean="0"/>
            </a:br>
            <a:r>
              <a:rPr lang="ru-RU" sz="2800" dirty="0" smtClean="0"/>
              <a:t> с СПб ГЭТУ «ЛЭТИ» </a:t>
            </a:r>
          </a:p>
          <a:p>
            <a:endParaRPr lang="ru-RU" dirty="0"/>
          </a:p>
        </p:txBody>
      </p:sp>
      <p:pic>
        <p:nvPicPr>
          <p:cNvPr id="9220" name="Picture 4" descr="https://sun9-38.userapi.com/c841139/v841139378/1d2f3/vrOzNkcBn6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9058" y="2786058"/>
            <a:ext cx="4716750" cy="3143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260648"/>
            <a:ext cx="7772400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</a:rPr>
              <a:t>Материально-техническая база 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95536" y="1397000"/>
          <a:ext cx="8496944" cy="512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36525"/>
                <a:gridCol w="2060419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Наименование оборудования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Стоимость, тыс.</a:t>
                      </a:r>
                      <a:r>
                        <a:rPr lang="ru-RU" sz="2400" baseline="0" dirty="0" smtClean="0"/>
                        <a:t> </a:t>
                      </a:r>
                      <a:r>
                        <a:rPr lang="ru-RU" sz="2400" baseline="0" dirty="0" err="1" smtClean="0"/>
                        <a:t>руб</a:t>
                      </a:r>
                      <a:endParaRPr lang="ru-RU" sz="2400" dirty="0"/>
                    </a:p>
                  </a:txBody>
                  <a:tcPr anchor="ctr"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ПРИОБРЕТЕНО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Оборудование для 3-D моделирования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299,4</a:t>
                      </a:r>
                      <a:endParaRPr lang="ru-RU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Оборудование для конструирования и робототехники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618,0</a:t>
                      </a:r>
                      <a:endParaRPr lang="ru-RU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Компьютерный класс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515,3</a:t>
                      </a:r>
                      <a:endParaRPr lang="ru-RU" sz="36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Программное обеспечение 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dirty="0" smtClean="0"/>
                        <a:t>265,8</a:t>
                      </a:r>
                      <a:endParaRPr lang="ru-RU" sz="3600" dirty="0"/>
                    </a:p>
                  </a:txBody>
                  <a:tcPr/>
                </a:tc>
              </a:tr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ПЛАНИРУЕТСЯ</a:t>
                      </a:r>
                      <a:endParaRPr lang="ru-RU" sz="240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2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Интерактивные доски и проекторы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36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519,0 </a:t>
                      </a:r>
                      <a:endParaRPr lang="ru-RU" sz="36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260648"/>
            <a:ext cx="7772400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lvl="0" algn="ctr">
              <a:spcBef>
                <a:spcPct val="0"/>
              </a:spcBef>
            </a:pPr>
            <a:r>
              <a:rPr lang="ru-RU" sz="3600" b="1" dirty="0" smtClean="0">
                <a:solidFill>
                  <a:schemeClr val="bg1"/>
                </a:solidFill>
              </a:rPr>
              <a:t>Робототехника</a:t>
            </a:r>
            <a:endParaRPr kumimoji="0" lang="ru-RU" sz="3600" b="1" i="0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https://pp.userapi.com/c845122/v845122499/ff9c9/4YxZBlVjr_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1268760"/>
            <a:ext cx="3779912" cy="2518957"/>
          </a:xfrm>
          <a:prstGeom prst="rect">
            <a:avLst/>
          </a:prstGeom>
          <a:noFill/>
        </p:spPr>
      </p:pic>
      <p:pic>
        <p:nvPicPr>
          <p:cNvPr id="5" name="Picture 4" descr="https://pp.userapi.com/c845122/v845122499/ffa05/ozpuoKuzXGw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268760"/>
            <a:ext cx="3781897" cy="2520280"/>
          </a:xfrm>
          <a:prstGeom prst="rect">
            <a:avLst/>
          </a:prstGeom>
          <a:noFill/>
        </p:spPr>
      </p:pic>
      <p:pic>
        <p:nvPicPr>
          <p:cNvPr id="6" name="Picture 5" descr="IMG_39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933056"/>
            <a:ext cx="3923928" cy="2617307"/>
          </a:xfrm>
          <a:prstGeom prst="rect">
            <a:avLst/>
          </a:prstGeom>
        </p:spPr>
      </p:pic>
      <p:pic>
        <p:nvPicPr>
          <p:cNvPr id="7" name="Picture 6" descr="IMG_408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2000" y="3933056"/>
            <a:ext cx="3779912" cy="251994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260648"/>
            <a:ext cx="7772400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3-D моделирование</a:t>
            </a:r>
          </a:p>
        </p:txBody>
      </p:sp>
      <p:pic>
        <p:nvPicPr>
          <p:cNvPr id="4" name="Picture 3" descr="IMG_1699.JPG"/>
          <p:cNvPicPr>
            <a:picLocks noChangeAspect="1"/>
          </p:cNvPicPr>
          <p:nvPr/>
        </p:nvPicPr>
        <p:blipFill>
          <a:blip r:embed="rId2" cstate="print"/>
          <a:srcRect l="23560" t="21992" r="10838"/>
          <a:stretch>
            <a:fillRect/>
          </a:stretch>
        </p:blipFill>
        <p:spPr>
          <a:xfrm>
            <a:off x="323528" y="1196752"/>
            <a:ext cx="3707904" cy="2939405"/>
          </a:xfrm>
          <a:prstGeom prst="rect">
            <a:avLst/>
          </a:prstGeom>
        </p:spPr>
      </p:pic>
      <p:pic>
        <p:nvPicPr>
          <p:cNvPr id="5" name="Picture 4" descr="Безымянный2.png"/>
          <p:cNvPicPr>
            <a:picLocks noChangeAspect="1"/>
          </p:cNvPicPr>
          <p:nvPr/>
        </p:nvPicPr>
        <p:blipFill>
          <a:blip r:embed="rId3" cstate="print"/>
          <a:srcRect t="5446" b="10134"/>
          <a:stretch>
            <a:fillRect/>
          </a:stretch>
        </p:blipFill>
        <p:spPr>
          <a:xfrm>
            <a:off x="1619672" y="4221087"/>
            <a:ext cx="6264696" cy="2412703"/>
          </a:xfrm>
          <a:prstGeom prst="rect">
            <a:avLst/>
          </a:prstGeom>
        </p:spPr>
      </p:pic>
      <p:pic>
        <p:nvPicPr>
          <p:cNvPr id="7" name="Picture 2" descr="https://pp.userapi.com/c845120/v845120891/10869d/uFrcSpTqedU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1124744"/>
            <a:ext cx="4464496" cy="29751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260648"/>
            <a:ext cx="7772400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Шаг в профессию</a:t>
            </a:r>
          </a:p>
        </p:txBody>
      </p:sp>
      <p:pic>
        <p:nvPicPr>
          <p:cNvPr id="35842" name="Picture 2" descr="https://pp.userapi.com/c847018/v847018843/efa50/6HAZvPpblSk.jpg"/>
          <p:cNvPicPr>
            <a:picLocks noChangeAspect="1" noChangeArrowheads="1"/>
          </p:cNvPicPr>
          <p:nvPr/>
        </p:nvPicPr>
        <p:blipFill>
          <a:blip r:embed="rId2" cstate="print"/>
          <a:srcRect t="10070"/>
          <a:stretch>
            <a:fillRect/>
          </a:stretch>
        </p:blipFill>
        <p:spPr bwMode="auto">
          <a:xfrm>
            <a:off x="3995936" y="1124744"/>
            <a:ext cx="4565863" cy="2736304"/>
          </a:xfrm>
          <a:prstGeom prst="rect">
            <a:avLst/>
          </a:prstGeom>
          <a:noFill/>
        </p:spPr>
      </p:pic>
      <p:pic>
        <p:nvPicPr>
          <p:cNvPr id="35844" name="Picture 4" descr="https://sun9-24.userapi.com/c847018/v847018843/efa6e/bXHa-5BesQ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3933056"/>
            <a:ext cx="4104456" cy="2738442"/>
          </a:xfrm>
          <a:prstGeom prst="rect">
            <a:avLst/>
          </a:prstGeom>
          <a:noFill/>
        </p:spPr>
      </p:pic>
      <p:pic>
        <p:nvPicPr>
          <p:cNvPr id="5" name="Picture 2" descr="https://sun9-55.userapi.com/c847018/v847018843/efa00/nIYYPpnO_tQ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077072"/>
            <a:ext cx="3781897" cy="2520280"/>
          </a:xfrm>
          <a:prstGeom prst="rect">
            <a:avLst/>
          </a:prstGeom>
          <a:noFill/>
        </p:spPr>
      </p:pic>
      <p:pic>
        <p:nvPicPr>
          <p:cNvPr id="6" name="Picture 5" descr="IMG_20171014_111413.jpg"/>
          <p:cNvPicPr>
            <a:picLocks noChangeAspect="1"/>
          </p:cNvPicPr>
          <p:nvPr/>
        </p:nvPicPr>
        <p:blipFill>
          <a:blip r:embed="rId5" cstate="print"/>
          <a:srcRect l="15436" t="2573"/>
          <a:stretch>
            <a:fillRect/>
          </a:stretch>
        </p:blipFill>
        <p:spPr>
          <a:xfrm>
            <a:off x="539552" y="1124744"/>
            <a:ext cx="3155843" cy="27269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95536" y="188640"/>
            <a:ext cx="8348464" cy="144016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pPr algn="ctr"/>
            <a:r>
              <a:rPr lang="ru-RU" sz="3600" b="1" dirty="0">
                <a:solidFill>
                  <a:schemeClr val="bg1"/>
                </a:solidFill>
              </a:rPr>
              <a:t>Профильная подготовка </a:t>
            </a:r>
            <a:r>
              <a:rPr lang="ru-RU" sz="3600" b="1" dirty="0" smtClean="0">
                <a:solidFill>
                  <a:schemeClr val="bg1"/>
                </a:solidFill>
              </a:rPr>
              <a:t/>
            </a:r>
            <a:br>
              <a:rPr lang="ru-RU" sz="3600" b="1" dirty="0" smtClean="0">
                <a:solidFill>
                  <a:schemeClr val="bg1"/>
                </a:solidFill>
              </a:rPr>
            </a:br>
            <a:r>
              <a:rPr lang="ru-RU" sz="3600" b="1" dirty="0" smtClean="0">
                <a:solidFill>
                  <a:schemeClr val="bg1"/>
                </a:solidFill>
              </a:rPr>
              <a:t>к </a:t>
            </a:r>
            <a:r>
              <a:rPr lang="ru-RU" sz="3600" b="1" dirty="0">
                <a:solidFill>
                  <a:schemeClr val="bg1"/>
                </a:solidFill>
              </a:rPr>
              <a:t>олимпиадам по математике и физике</a:t>
            </a:r>
          </a:p>
        </p:txBody>
      </p:sp>
      <p:pic>
        <p:nvPicPr>
          <p:cNvPr id="32770" name="Picture 2" descr="https://sun9-45.userapi.com/c847018/v847018843/efa96/I3-O-uQZqt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1772816"/>
            <a:ext cx="3779912" cy="2518957"/>
          </a:xfrm>
          <a:prstGeom prst="rect">
            <a:avLst/>
          </a:prstGeom>
          <a:noFill/>
        </p:spPr>
      </p:pic>
      <p:pic>
        <p:nvPicPr>
          <p:cNvPr id="32772" name="Picture 4" descr="https://pp.userapi.com/c847018/v847018843/efa8c/oIyeig8BO_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789040"/>
            <a:ext cx="4317107" cy="2880320"/>
          </a:xfrm>
          <a:prstGeom prst="rect">
            <a:avLst/>
          </a:prstGeom>
          <a:noFill/>
        </p:spPr>
      </p:pic>
      <p:pic>
        <p:nvPicPr>
          <p:cNvPr id="32774" name="Picture 6" descr="https://pp.userapi.com/c847018/v847018843/efa82/CbHzghvV85U.jpg"/>
          <p:cNvPicPr>
            <a:picLocks noChangeAspect="1" noChangeArrowheads="1"/>
          </p:cNvPicPr>
          <p:nvPr/>
        </p:nvPicPr>
        <p:blipFill>
          <a:blip r:embed="rId4" cstate="print"/>
          <a:srcRect t="18261"/>
          <a:stretch>
            <a:fillRect/>
          </a:stretch>
        </p:blipFill>
        <p:spPr bwMode="auto">
          <a:xfrm>
            <a:off x="4860032" y="4437112"/>
            <a:ext cx="3816424" cy="2078863"/>
          </a:xfrm>
          <a:prstGeom prst="rect">
            <a:avLst/>
          </a:prstGeom>
          <a:noFill/>
        </p:spPr>
      </p:pic>
      <p:pic>
        <p:nvPicPr>
          <p:cNvPr id="7" name="Picture 6" descr="IMG_0056.JPG"/>
          <p:cNvPicPr>
            <a:picLocks noChangeAspect="1"/>
          </p:cNvPicPr>
          <p:nvPr/>
        </p:nvPicPr>
        <p:blipFill>
          <a:blip r:embed="rId5" cstate="print"/>
          <a:srcRect l="20474" t="17039" b="29622"/>
          <a:stretch>
            <a:fillRect/>
          </a:stretch>
        </p:blipFill>
        <p:spPr>
          <a:xfrm>
            <a:off x="467544" y="1772816"/>
            <a:ext cx="4162262" cy="18611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55576" y="260648"/>
            <a:ext cx="7772400" cy="64807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sz="3600" b="1" dirty="0" err="1">
                <a:solidFill>
                  <a:schemeClr val="bg1"/>
                </a:solidFill>
              </a:rPr>
              <a:t>Инфокоммуникационные</a:t>
            </a:r>
            <a:r>
              <a:rPr lang="ru-RU" sz="3600" b="1" dirty="0">
                <a:solidFill>
                  <a:schemeClr val="bg1"/>
                </a:solidFill>
              </a:rPr>
              <a:t> технологии</a:t>
            </a:r>
          </a:p>
        </p:txBody>
      </p:sp>
      <p:pic>
        <p:nvPicPr>
          <p:cNvPr id="4" name="Picture 3" descr="IMG_68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196752"/>
            <a:ext cx="4788139" cy="3190378"/>
          </a:xfrm>
          <a:prstGeom prst="rect">
            <a:avLst/>
          </a:prstGeom>
        </p:spPr>
      </p:pic>
      <p:pic>
        <p:nvPicPr>
          <p:cNvPr id="5" name="Picture 4" descr="IMG_025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20072" y="1412776"/>
            <a:ext cx="3538582" cy="4221088"/>
          </a:xfrm>
          <a:prstGeom prst="rect">
            <a:avLst/>
          </a:prstGeom>
        </p:spPr>
      </p:pic>
      <p:pic>
        <p:nvPicPr>
          <p:cNvPr id="6" name="Picture 5" descr="IMG_20170930_150148.jpg"/>
          <p:cNvPicPr>
            <a:picLocks noChangeAspect="1"/>
          </p:cNvPicPr>
          <p:nvPr/>
        </p:nvPicPr>
        <p:blipFill>
          <a:blip r:embed="rId4" cstate="print"/>
          <a:srcRect t="10101" b="21894"/>
          <a:stretch>
            <a:fillRect/>
          </a:stretch>
        </p:blipFill>
        <p:spPr>
          <a:xfrm>
            <a:off x="539552" y="4509120"/>
            <a:ext cx="4248472" cy="21668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</TotalTime>
  <Words>546</Words>
  <Application>Microsoft Office PowerPoint</Application>
  <PresentationFormat>Экран (4:3)</PresentationFormat>
  <Paragraphs>111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Office Theme</vt:lpstr>
      <vt:lpstr>Перспективы профильного обучения: из опыта работы.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Профильное обучение в рамках инженерного класса на базе ГБОУ СОШ №324</dc:title>
  <dc:creator>Maria</dc:creator>
  <cp:lastModifiedBy>Пользователь</cp:lastModifiedBy>
  <cp:revision>34</cp:revision>
  <cp:lastPrinted>2019-08-27T15:07:04Z</cp:lastPrinted>
  <dcterms:created xsi:type="dcterms:W3CDTF">2019-08-20T21:02:54Z</dcterms:created>
  <dcterms:modified xsi:type="dcterms:W3CDTF">2019-08-28T11:50:44Z</dcterms:modified>
</cp:coreProperties>
</file>