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2" r:id="rId1"/>
  </p:sldMasterIdLst>
  <p:notesMasterIdLst>
    <p:notesMasterId r:id="rId13"/>
  </p:notesMasterIdLst>
  <p:sldIdLst>
    <p:sldId id="457" r:id="rId2"/>
    <p:sldId id="458" r:id="rId3"/>
    <p:sldId id="461" r:id="rId4"/>
    <p:sldId id="460" r:id="rId5"/>
    <p:sldId id="462" r:id="rId6"/>
    <p:sldId id="463" r:id="rId7"/>
    <p:sldId id="465" r:id="rId8"/>
    <p:sldId id="466" r:id="rId9"/>
    <p:sldId id="468" r:id="rId10"/>
    <p:sldId id="471" r:id="rId11"/>
    <p:sldId id="472" r:id="rId12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T Sans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T Sans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T Sans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T Sans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T Sans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T Sans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T Sans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T Sans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T Sans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72C3"/>
    <a:srgbClr val="2FA3A0"/>
    <a:srgbClr val="107586"/>
    <a:srgbClr val="00FF00"/>
    <a:srgbClr val="DEFEFD"/>
    <a:srgbClr val="04ACA8"/>
    <a:srgbClr val="8FCFFF"/>
    <a:srgbClr val="0099FF"/>
    <a:srgbClr val="52BBFC"/>
    <a:srgbClr val="05BB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1306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086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988407699037624E-2"/>
          <c:y val="5.1400554097404488E-2"/>
          <c:w val="0.78958117561995589"/>
          <c:h val="0.6634018664333625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Лист1!$E$4</c:f>
              <c:strCache>
                <c:ptCount val="1"/>
                <c:pt idx="0">
                  <c:v>Количество детей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Лист1!$D$5:$D$9</c:f>
              <c:strCache>
                <c:ptCount val="5"/>
                <c:pt idx="0">
                  <c:v>2016-17</c:v>
                </c:pt>
                <c:pt idx="1">
                  <c:v>2017-18</c:v>
                </c:pt>
                <c:pt idx="2">
                  <c:v>2018-19</c:v>
                </c:pt>
                <c:pt idx="3">
                  <c:v>2019-20</c:v>
                </c:pt>
                <c:pt idx="4">
                  <c:v>2020-21</c:v>
                </c:pt>
              </c:strCache>
            </c:strRef>
          </c:cat>
          <c:val>
            <c:numRef>
              <c:f>Лист1!$E$5:$E$9</c:f>
              <c:numCache>
                <c:formatCode>General</c:formatCode>
                <c:ptCount val="5"/>
                <c:pt idx="0">
                  <c:v>11</c:v>
                </c:pt>
                <c:pt idx="1">
                  <c:v>13</c:v>
                </c:pt>
                <c:pt idx="2">
                  <c:v>6</c:v>
                </c:pt>
                <c:pt idx="3">
                  <c:v>16</c:v>
                </c:pt>
                <c:pt idx="4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58-4436-9BA8-02E3C36BB6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94747392"/>
        <c:axId val="265811584"/>
        <c:axId val="0"/>
      </c:bar3DChart>
      <c:catAx>
        <c:axId val="394747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65811584"/>
        <c:crosses val="autoZero"/>
        <c:auto val="1"/>
        <c:lblAlgn val="ctr"/>
        <c:lblOffset val="100"/>
        <c:noMultiLvlLbl val="0"/>
      </c:catAx>
      <c:valAx>
        <c:axId val="265811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4747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278303499892521"/>
          <c:y val="0.79250733836591258"/>
          <c:w val="0.28710147441033357"/>
          <c:h val="6.0125446587806032E-2"/>
        </c:manualLayout>
      </c:layout>
      <c:overlay val="0"/>
    </c:legend>
    <c:plotVisOnly val="1"/>
    <c:dispBlanksAs val="gap"/>
    <c:showDLblsOverMax val="0"/>
  </c:chart>
  <c:spPr>
    <a:ln>
      <a:solidFill>
        <a:schemeClr val="accent1">
          <a:lumMod val="75000"/>
        </a:schemeClr>
      </a:solidFill>
    </a:ln>
    <a:effectLst>
      <a:outerShdw blurRad="50800" dist="38100" dir="5400000" algn="t" rotWithShape="0">
        <a:prstClr val="black">
          <a:alpha val="40000"/>
        </a:prstClr>
      </a:outerShdw>
    </a:effectLst>
  </c:spPr>
  <c:txPr>
    <a:bodyPr/>
    <a:lstStyle/>
    <a:p>
      <a:pPr>
        <a:defRPr sz="1800" b="1" cap="none" spc="0">
          <a:ln w="1905"/>
          <a:gradFill>
            <a:gsLst>
              <a:gs pos="0">
                <a:schemeClr val="accent6">
                  <a:shade val="20000"/>
                  <a:satMod val="200000"/>
                </a:schemeClr>
              </a:gs>
              <a:gs pos="78000">
                <a:schemeClr val="accent6">
                  <a:tint val="90000"/>
                  <a:shade val="89000"/>
                  <a:satMod val="220000"/>
                </a:schemeClr>
              </a:gs>
              <a:gs pos="100000">
                <a:schemeClr val="accent6">
                  <a:tint val="12000"/>
                  <a:satMod val="255000"/>
                </a:schemeClr>
              </a:gs>
            </a:gsLst>
            <a:lin ang="5400000"/>
          </a:gradFill>
          <a:effectLst>
            <a:innerShdw blurRad="69850" dist="43180" dir="5400000">
              <a:srgbClr val="000000">
                <a:alpha val="65000"/>
              </a:srgbClr>
            </a:innerShdw>
          </a:effectLst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10503DD-8C0F-4FB7-BC2F-950EC3C89B6D}" type="datetimeFigureOut">
              <a:rPr lang="ru-RU"/>
              <a:pPr>
                <a:defRPr/>
              </a:pPr>
              <a:t>29.08.2021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1C02839-16BD-4A7D-A3EB-23BD8FCEEB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2398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B5C99-EF71-4043-B8B6-7B95993D392D}" type="datetimeFigureOut">
              <a:rPr lang="ru-RU"/>
              <a:pPr>
                <a:defRPr/>
              </a:pPr>
              <a:t>29.08.2021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A31CB-1EBC-45AD-A66E-ED17D23F28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 userDrawn="1"/>
        </p:nvSpPr>
        <p:spPr bwMode="auto">
          <a:xfrm flipH="1">
            <a:off x="251520" y="3789040"/>
            <a:ext cx="8460432" cy="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6">
                    <a:lumMod val="40000"/>
                    <a:lumOff val="60000"/>
                    <a:alpha val="0"/>
                  </a:schemeClr>
                </a:gs>
                <a:gs pos="20000">
                  <a:schemeClr val="accent6">
                    <a:lumMod val="40000"/>
                    <a:lumOff val="60000"/>
                  </a:schemeClr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7574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89E5-86FD-4449-8340-7B34F2F5DDD3}" type="datetimeFigureOut">
              <a:rPr lang="ru-RU"/>
              <a:pPr>
                <a:defRPr/>
              </a:pPr>
              <a:t>29.08.2021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8D674-A15E-4A0A-9514-E8743B2FE1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745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21FBE-8E41-46AF-8B3E-2DA9D86152E6}" type="datetimeFigureOut">
              <a:rPr lang="ru-RU"/>
              <a:pPr>
                <a:defRPr/>
              </a:pPr>
              <a:t>29.08.2021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87DA4-DCE8-4677-A83E-66C91E4B9A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143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>
          <a:xfrm>
            <a:off x="323528" y="1916832"/>
            <a:ext cx="8686800" cy="4525963"/>
          </a:xfrm>
        </p:spPr>
        <p:txBody>
          <a:bodyPr/>
          <a:lstStyle>
            <a:lvl1pPr marL="457200" indent="-457200">
              <a:buClr>
                <a:schemeClr val="bg1"/>
              </a:buClr>
              <a:buFont typeface="Wingdings" panose="05000000000000000000" pitchFamily="2" charset="2"/>
              <a:buChar char="Ø"/>
              <a:defRPr>
                <a:solidFill>
                  <a:schemeClr val="bg1"/>
                </a:solidFill>
              </a:defRPr>
            </a:lvl1pPr>
            <a:lvl2pPr marL="914400" indent="-457200">
              <a:buClr>
                <a:schemeClr val="bg1"/>
              </a:buClr>
              <a:buFont typeface="Wingdings" panose="05000000000000000000" pitchFamily="2" charset="2"/>
              <a:buChar char="Ø"/>
              <a:defRPr>
                <a:solidFill>
                  <a:schemeClr val="bg1"/>
                </a:solidFill>
              </a:defRPr>
            </a:lvl2pPr>
            <a:lvl3pPr marL="1257300" indent="-342900">
              <a:buClr>
                <a:schemeClr val="bg1"/>
              </a:buClr>
              <a:buFont typeface="Wingdings" panose="05000000000000000000" pitchFamily="2" charset="2"/>
              <a:buChar char="Ø"/>
              <a:defRPr>
                <a:solidFill>
                  <a:schemeClr val="bg1"/>
                </a:solidFill>
              </a:defRPr>
            </a:lvl3pPr>
            <a:lvl4pPr marL="1714500" indent="-342900">
              <a:buClr>
                <a:schemeClr val="bg1"/>
              </a:buClr>
              <a:buFont typeface="Wingdings" panose="05000000000000000000" pitchFamily="2" charset="2"/>
              <a:buChar char="Ø"/>
              <a:defRPr>
                <a:solidFill>
                  <a:schemeClr val="bg1"/>
                </a:solidFill>
              </a:defRPr>
            </a:lvl4pPr>
            <a:lvl5pPr marL="2114550" indent="-285750">
              <a:buClr>
                <a:schemeClr val="bg1"/>
              </a:buClr>
              <a:buFont typeface="Wingdings" panose="05000000000000000000" pitchFamily="2" charset="2"/>
              <a:buChar char="Ø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2A92C-608A-4A6E-A66B-DE526F66028A}" type="datetimeFigureOut">
              <a:rPr lang="ru-RU"/>
              <a:pPr>
                <a:defRPr/>
              </a:pPr>
              <a:t>29.08.2021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546B8-D784-488D-B695-007CF5B54A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3" name="Прямая соединительная линия 2"/>
          <p:cNvCxnSpPr/>
          <p:nvPr userDrawn="1"/>
        </p:nvCxnSpPr>
        <p:spPr>
          <a:xfrm>
            <a:off x="0" y="1556792"/>
            <a:ext cx="8244408" cy="0"/>
          </a:xfrm>
          <a:prstGeom prst="line">
            <a:avLst/>
          </a:prstGeom>
          <a:ln>
            <a:gradFill>
              <a:gsLst>
                <a:gs pos="83000">
                  <a:schemeClr val="accent6">
                    <a:lumMod val="40000"/>
                    <a:lumOff val="60000"/>
                  </a:schemeClr>
                </a:gs>
                <a:gs pos="100000">
                  <a:srgbClr val="04ACA8">
                    <a:lumMod val="0"/>
                    <a:lumOff val="100000"/>
                    <a:alpha val="0"/>
                  </a:srgb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3306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66124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 hasCustomPrompt="1"/>
          </p:nvPr>
        </p:nvSpPr>
        <p:spPr>
          <a:xfrm>
            <a:off x="251520" y="5196503"/>
            <a:ext cx="8686800" cy="1184825"/>
          </a:xfrm>
        </p:spPr>
        <p:txBody>
          <a:bodyPr rtlCol="0" anchor="t"/>
          <a:lstStyle>
            <a:lvl1pPr algn="r">
              <a:defRPr baseline="0"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ru-RU" dirty="0"/>
              <a:t>Проект «Современная школа»</a:t>
            </a:r>
            <a:endParaRPr lang="en-US" dirty="0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C7738-8511-47F1-AA36-A3230AFC02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237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160D1-B613-45E0-8A3E-B57FFD2EE59A}" type="datetimeFigureOut">
              <a:rPr lang="ru-RU"/>
              <a:pPr>
                <a:defRPr/>
              </a:pPr>
              <a:t>29.08.2021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C63CD-5566-4E08-B01E-068D271EFD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217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AA6B7-40B4-4B6D-85E0-BB6E4E35842C}" type="datetimeFigureOut">
              <a:rPr lang="ru-RU"/>
              <a:pPr>
                <a:defRPr/>
              </a:pPr>
              <a:t>29.08.2021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DE6B2-5323-4D5A-872E-0A4E3849A2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603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C1B09-6AB8-4B94-B051-4F796C3FBBEA}" type="datetimeFigureOut">
              <a:rPr lang="ru-RU"/>
              <a:pPr>
                <a:defRPr/>
              </a:pPr>
              <a:t>29.08.2021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ECF0E-0E24-4B3A-91BD-3168D3C952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171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4AE62-E036-42F5-BB63-A243CAA18D4C}" type="datetimeFigureOut">
              <a:rPr lang="ru-RU"/>
              <a:pPr>
                <a:defRPr/>
              </a:pPr>
              <a:t>29.08.2021</a:t>
            </a:fld>
            <a:endParaRPr lang="ru-RU"/>
          </a:p>
        </p:txBody>
      </p:sp>
      <p:sp>
        <p:nvSpPr>
          <p:cNvPr id="3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BAA0C-235B-43ED-8625-BBA919F11E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92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A723F-AE54-4EFE-831A-AAF025978EBC}" type="datetimeFigureOut">
              <a:rPr lang="ru-RU"/>
              <a:pPr>
                <a:defRPr/>
              </a:pPr>
              <a:t>29.08.2021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27F08-18AF-4101-AAA0-4CF799165D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275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2583B-C66F-47A2-B5BE-E09EA72B8401}" type="datetimeFigureOut">
              <a:rPr lang="ru-RU"/>
              <a:pPr>
                <a:defRPr/>
              </a:pPr>
              <a:t>29.08.2021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07EFE-5B6B-4B5C-9AD9-505D9DF1A9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631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F72C3"/>
            </a:gs>
            <a:gs pos="100000">
              <a:srgbClr val="2FA3A0"/>
            </a:gs>
          </a:gsLst>
          <a:lin ang="18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9153DA-8A74-40FB-87C6-230D44293490}" type="datetimeFigureOut">
              <a:rPr lang="ru-RU"/>
              <a:pPr>
                <a:defRPr/>
              </a:pPr>
              <a:t>29.08.2021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F8FA48-A5E7-41F2-9167-3781E9309B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50825" y="47625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70080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5" r:id="rId1"/>
    <p:sldLayoutId id="2147484316" r:id="rId2"/>
    <p:sldLayoutId id="2147484317" r:id="rId3"/>
    <p:sldLayoutId id="2147484309" r:id="rId4"/>
    <p:sldLayoutId id="2147484318" r:id="rId5"/>
    <p:sldLayoutId id="2147484310" r:id="rId6"/>
    <p:sldLayoutId id="2147484311" r:id="rId7"/>
    <p:sldLayoutId id="2147484319" r:id="rId8"/>
    <p:sldLayoutId id="2147484312" r:id="rId9"/>
    <p:sldLayoutId id="2147484313" r:id="rId10"/>
    <p:sldLayoutId id="214748431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 Pro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 Pro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 Pro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 Pro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 Pro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 Pro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 Pro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 Pro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rgbClr val="052E65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934817"/>
            <a:ext cx="8443664" cy="122237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900" b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Организация работы с детьми, имеющими ограниченные возможности здоровья и инвалидность, в том числе в рамках Службы ранней помощи </a:t>
            </a:r>
            <a:endParaRPr lang="ru-RU" sz="2900" b="1" dirty="0">
              <a:solidFill>
                <a:schemeClr val="accent6">
                  <a:lumMod val="20000"/>
                  <a:lumOff val="8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340768"/>
            <a:ext cx="8458200" cy="914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И. о. директора ГБУ ДО ЦППМСП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Курортного района Санкт-Петербурга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00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Наталия Александровна Баринова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 flipH="1">
            <a:off x="-80174" y="3429000"/>
            <a:ext cx="8460432" cy="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6">
                    <a:lumMod val="40000"/>
                    <a:lumOff val="60000"/>
                    <a:alpha val="0"/>
                  </a:schemeClr>
                </a:gs>
                <a:gs pos="20000">
                  <a:schemeClr val="accent6">
                    <a:lumMod val="40000"/>
                    <a:lumOff val="60000"/>
                  </a:schemeClr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3586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620688"/>
            <a:ext cx="8064896" cy="5472608"/>
          </a:xfrm>
        </p:spPr>
        <p:txBody>
          <a:bodyPr/>
          <a:lstStyle/>
          <a:p>
            <a:r>
              <a:rPr lang="ru-RU" sz="2800" dirty="0"/>
              <a:t>Организация психолого-педагогического сопровождения детей-инвалидов в образовательных организациях происходит через выполнение </a:t>
            </a:r>
            <a:r>
              <a:rPr lang="ru-RU" sz="2800" i="1" dirty="0"/>
              <a:t>Перечня мероприятий к индивидуальной программе реабилитации и </a:t>
            </a:r>
            <a:r>
              <a:rPr lang="ru-RU" sz="2800" i="1" dirty="0" err="1"/>
              <a:t>абилитации</a:t>
            </a:r>
            <a:r>
              <a:rPr lang="ru-RU" sz="2800" i="1" dirty="0"/>
              <a:t>, в котором даны подробные рекомендации.</a:t>
            </a:r>
          </a:p>
          <a:p>
            <a:r>
              <a:rPr lang="ru-RU" sz="2800" dirty="0"/>
              <a:t> Разработкой данного Перечня занимается структурное подразделение Центра – ТПМПК.</a:t>
            </a:r>
          </a:p>
        </p:txBody>
      </p:sp>
    </p:spTree>
    <p:extLst>
      <p:ext uri="{BB962C8B-B14F-4D97-AF65-F5344CB8AC3E}">
        <p14:creationId xmlns:p14="http://schemas.microsoft.com/office/powerpoint/2010/main" val="3384985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15200" cy="1498178"/>
          </a:xfrm>
        </p:spPr>
        <p:txBody>
          <a:bodyPr>
            <a:noAutofit/>
          </a:bodyPr>
          <a:lstStyle/>
          <a:p>
            <a:r>
              <a:rPr lang="ru-RU" sz="2400" b="1" dirty="0"/>
              <a:t>Только совместная работа позволит обеспечить детей специальной помощью и дать возможность интеграции всем детям с выраженными отклонениями в развитии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060848"/>
            <a:ext cx="7560840" cy="4404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94073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714202"/>
          </a:xfrm>
        </p:spPr>
        <p:txBody>
          <a:bodyPr>
            <a:noAutofit/>
          </a:bodyPr>
          <a:lstStyle/>
          <a:p>
            <a:br>
              <a:rPr lang="ru-RU" sz="1800" dirty="0"/>
            </a:br>
            <a:endParaRPr lang="ru-RU" sz="1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620688"/>
            <a:ext cx="9316313" cy="5544616"/>
          </a:xfrm>
          <a:solidFill>
            <a:sysClr val="window" lastClr="FFFFFF"/>
          </a:solidFill>
        </p:spPr>
      </p:pic>
    </p:spTree>
    <p:extLst>
      <p:ext uri="{BB962C8B-B14F-4D97-AF65-F5344CB8AC3E}">
        <p14:creationId xmlns:p14="http://schemas.microsoft.com/office/powerpoint/2010/main" val="2816322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8424936" cy="4873752"/>
          </a:xfrm>
        </p:spPr>
        <p:txBody>
          <a:bodyPr>
            <a:noAutofit/>
          </a:bodyPr>
          <a:lstStyle/>
          <a:p>
            <a:r>
              <a:rPr lang="ru-RU" sz="2000" b="1" dirty="0"/>
              <a:t>Концепция развития ранней помощи в Российской федерации на период до 2020 года</a:t>
            </a:r>
          </a:p>
          <a:p>
            <a:endParaRPr lang="ru-RU" sz="2000" b="1" dirty="0"/>
          </a:p>
          <a:p>
            <a:r>
              <a:rPr lang="ru-RU" sz="2000" b="1" dirty="0"/>
              <a:t>Распоряжение Комитета по образованию от 04.04.2014 № 1357-р «Об утверждении Методических рекомендаций по организации вариативных форм психолого-педагогической и (или) коррекционно-развивающей помощи детям с ограниченными возможностями здоровья в системе дошкольного образования»</a:t>
            </a:r>
          </a:p>
          <a:p>
            <a:endParaRPr lang="ru-RU" sz="2000" b="1" dirty="0"/>
          </a:p>
          <a:p>
            <a:r>
              <a:rPr lang="ru-RU" sz="2000" b="1" dirty="0"/>
              <a:t>Протокол заседания Совета Министров образования и науки Российской Федерации по вопросам образования лиц с ограниченными возможностями здоровья и инвалидов от 04.04.2017 года № ВК-26/07-пр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188640"/>
            <a:ext cx="826476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Правовое обоснование развития </a:t>
            </a:r>
          </a:p>
          <a:p>
            <a:r>
              <a:rPr lang="ru-RU" sz="3200" b="1" dirty="0">
                <a:solidFill>
                  <a:schemeClr val="bg1"/>
                </a:solidFill>
              </a:rPr>
              <a:t>служб ранней помощи регламентирует:</a:t>
            </a:r>
          </a:p>
        </p:txBody>
      </p:sp>
    </p:spTree>
    <p:extLst>
      <p:ext uri="{BB962C8B-B14F-4D97-AF65-F5344CB8AC3E}">
        <p14:creationId xmlns:p14="http://schemas.microsoft.com/office/powerpoint/2010/main" val="4190268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86800" cy="838200"/>
          </a:xfrm>
        </p:spPr>
        <p:txBody>
          <a:bodyPr>
            <a:noAutofit/>
          </a:bodyPr>
          <a:lstStyle/>
          <a:p>
            <a:r>
              <a:rPr lang="ru-RU" sz="2800" b="1" dirty="0"/>
              <a:t>Влияние ранней помощи на сферы жизнедеятельности и развития ребенка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2" t="2328"/>
          <a:stretch/>
        </p:blipFill>
        <p:spPr>
          <a:xfrm>
            <a:off x="-12413" y="1052736"/>
            <a:ext cx="9156413" cy="5544616"/>
          </a:xfrm>
        </p:spPr>
      </p:pic>
    </p:spTree>
    <p:extLst>
      <p:ext uri="{BB962C8B-B14F-4D97-AF65-F5344CB8AC3E}">
        <p14:creationId xmlns:p14="http://schemas.microsoft.com/office/powerpoint/2010/main" val="1478954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640960" cy="1368152"/>
          </a:xfrm>
        </p:spPr>
        <p:txBody>
          <a:bodyPr>
            <a:normAutofit fontScale="90000"/>
          </a:bodyPr>
          <a:lstStyle/>
          <a:p>
            <a:r>
              <a:rPr lang="ru-RU" sz="2200" b="1" dirty="0"/>
              <a:t>Статистика выявления и работы с детьми с ОВЗ младенческого и раннего возраста, проводимая специалистами ЦППМСП в Курортном районе с 2016 года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65059539"/>
              </p:ext>
            </p:extLst>
          </p:nvPr>
        </p:nvGraphicFramePr>
        <p:xfrm>
          <a:off x="539552" y="1387261"/>
          <a:ext cx="818768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3264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476672"/>
            <a:ext cx="8352928" cy="5760640"/>
          </a:xfrm>
        </p:spPr>
        <p:txBody>
          <a:bodyPr/>
          <a:lstStyle/>
          <a:p>
            <a:r>
              <a:rPr lang="ru-RU" b="1" dirty="0"/>
              <a:t>Цель</a:t>
            </a:r>
            <a:r>
              <a:rPr lang="ru-RU" dirty="0"/>
              <a:t> оказания услуг </a:t>
            </a:r>
            <a:r>
              <a:rPr lang="ru-RU" b="1" dirty="0"/>
              <a:t>Службы</a:t>
            </a:r>
            <a:r>
              <a:rPr lang="ru-RU" dirty="0"/>
              <a:t> </a:t>
            </a:r>
            <a:r>
              <a:rPr lang="ru-RU" b="1" dirty="0"/>
              <a:t>ранней</a:t>
            </a:r>
            <a:r>
              <a:rPr lang="ru-RU" dirty="0"/>
              <a:t> </a:t>
            </a:r>
            <a:r>
              <a:rPr lang="ru-RU" b="1" dirty="0"/>
              <a:t>помощи</a:t>
            </a:r>
            <a:r>
              <a:rPr lang="ru-RU" dirty="0"/>
              <a:t> – содействие оптимальному развитию и формированию психического здоровья и благополучия детей </a:t>
            </a:r>
            <a:r>
              <a:rPr lang="ru-RU" b="1" dirty="0"/>
              <a:t>младенческого и раннего возраста </a:t>
            </a:r>
            <a:r>
              <a:rPr lang="ru-RU" dirty="0"/>
              <a:t>с ограничениями жизнедеятельности и риском появления таких ограничений, нормализации жизни семьи, повышению компетентности родителей (законных представителей), включению ребенка в среду сверстников и жизнь сообщества.</a:t>
            </a:r>
          </a:p>
        </p:txBody>
      </p:sp>
    </p:spTree>
    <p:extLst>
      <p:ext uri="{BB962C8B-B14F-4D97-AF65-F5344CB8AC3E}">
        <p14:creationId xmlns:p14="http://schemas.microsoft.com/office/powerpoint/2010/main" val="1352645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Целевые группы нуждающихся в услугах службы ранней помощи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916832"/>
            <a:ext cx="8352928" cy="4320480"/>
          </a:xfrm>
        </p:spPr>
        <p:txBody>
          <a:bodyPr>
            <a:normAutofit/>
          </a:bodyPr>
          <a:lstStyle/>
          <a:p>
            <a:r>
              <a:rPr lang="ru-RU" sz="2200" dirty="0"/>
              <a:t>Дети с ограниченными возможностями здоровья раннего возраста, в том числе дети-инвалиды раннего возраста- дети, относящиеся к возрастной группе от 0 до 3 лет, и имеющие отклонения от нормального психического и физического развития различной степени выраженности, вызванные врожденными или приобретенными дефектами и в силу этого нуждающиеся в специальном комплексном сопровождении их развития.</a:t>
            </a:r>
          </a:p>
          <a:p>
            <a:r>
              <a:rPr lang="ru-RU" sz="2200" dirty="0"/>
              <a:t>Семьи, осуществляющие воспитание и уход за детьми с ограниченными возможностями здоровья раннего возраста.</a:t>
            </a:r>
          </a:p>
        </p:txBody>
      </p:sp>
    </p:spTree>
    <p:extLst>
      <p:ext uri="{BB962C8B-B14F-4D97-AF65-F5344CB8AC3E}">
        <p14:creationId xmlns:p14="http://schemas.microsoft.com/office/powerpoint/2010/main" val="3363746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568952" cy="1143000"/>
          </a:xfrm>
        </p:spPr>
        <p:txBody>
          <a:bodyPr>
            <a:noAutofit/>
          </a:bodyPr>
          <a:lstStyle/>
          <a:p>
            <a:r>
              <a:rPr lang="ru-RU" sz="2800" b="1" dirty="0"/>
              <a:t>Основные принципы работы </a:t>
            </a:r>
            <a:br>
              <a:rPr lang="ru-RU" sz="2800" b="1" dirty="0"/>
            </a:br>
            <a:r>
              <a:rPr lang="ru-RU" sz="2800" b="1" dirty="0"/>
              <a:t>службы ранней помощи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2204864"/>
            <a:ext cx="8897416" cy="3096344"/>
          </a:xfrm>
        </p:spPr>
        <p:txBody>
          <a:bodyPr/>
          <a:lstStyle/>
          <a:p>
            <a:r>
              <a:rPr lang="ru-RU" sz="2800" dirty="0"/>
              <a:t>Семейно-ориентированная деятельность</a:t>
            </a:r>
          </a:p>
          <a:p>
            <a:r>
              <a:rPr lang="ru-RU" sz="2800" dirty="0"/>
              <a:t>Междисциплинарный подход </a:t>
            </a:r>
          </a:p>
          <a:p>
            <a:r>
              <a:rPr lang="ru-RU" sz="2800" dirty="0"/>
              <a:t>Добровольность </a:t>
            </a:r>
          </a:p>
          <a:p>
            <a:r>
              <a:rPr lang="ru-RU" sz="2800" dirty="0"/>
              <a:t>Партнерство</a:t>
            </a:r>
          </a:p>
          <a:p>
            <a:r>
              <a:rPr lang="ru-RU" sz="2800" dirty="0"/>
              <a:t>Конфиденциальность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2525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По результатам обследования   детей в рамках </a:t>
            </a:r>
            <a:r>
              <a:rPr lang="ru-RU" b="1" dirty="0" err="1"/>
              <a:t>тпмпк</a:t>
            </a:r>
            <a:r>
              <a:rPr lang="ru-RU" b="1" dirty="0"/>
              <a:t> рекомендовано: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386880"/>
            <a:ext cx="8974832" cy="547112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Посещение  группы для детей с фонетико-фонематическим нарушением речи (ФФНР) – 45 чел.</a:t>
            </a:r>
          </a:p>
          <a:p>
            <a:r>
              <a:rPr lang="ru-RU" dirty="0"/>
              <a:t>Посещение группы для детей с  тяжелыми нарушениями речи (ТНР) – 392 чел.</a:t>
            </a:r>
          </a:p>
          <a:p>
            <a:r>
              <a:rPr lang="ru-RU" dirty="0"/>
              <a:t>Посещение группы для детей с задержкой психического развития (ЗПР) – 42 чел.</a:t>
            </a:r>
          </a:p>
          <a:p>
            <a:r>
              <a:rPr lang="ru-RU" dirty="0"/>
              <a:t>Посещение группы для детей с умственной отсталостью (УО )– 5 чел.</a:t>
            </a:r>
          </a:p>
          <a:p>
            <a:r>
              <a:rPr lang="ru-RU" dirty="0"/>
              <a:t>Посещение группы для детей с расстройством аутистического спектра (РАС) – 1 чел.</a:t>
            </a:r>
          </a:p>
          <a:p>
            <a:r>
              <a:rPr lang="ru-RU" dirty="0"/>
              <a:t>Адаптированная основная образовательная программа (АООП) различных видов – 112 чел.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06976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Другая 1">
      <a:majorFont>
        <a:latin typeface="Myriad Pro"/>
        <a:ea typeface=""/>
        <a:cs typeface=""/>
      </a:majorFont>
      <a:minorFont>
        <a:latin typeface="PT Sans"/>
        <a:ea typeface=""/>
        <a:cs typeface="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1602</TotalTime>
  <Words>440</Words>
  <Application>Microsoft Office PowerPoint</Application>
  <PresentationFormat>Экран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Calibri</vt:lpstr>
      <vt:lpstr>Myriad Pro</vt:lpstr>
      <vt:lpstr>PT Sans</vt:lpstr>
      <vt:lpstr>Segoe UI</vt:lpstr>
      <vt:lpstr>Wingdings</vt:lpstr>
      <vt:lpstr>Wingdings 2</vt:lpstr>
      <vt:lpstr>Трек</vt:lpstr>
      <vt:lpstr>Организация работы с детьми, имеющими ограниченные возможности здоровья и инвалидность, в том числе в рамках Службы ранней помощи </vt:lpstr>
      <vt:lpstr> </vt:lpstr>
      <vt:lpstr>Презентация PowerPoint</vt:lpstr>
      <vt:lpstr>Влияние ранней помощи на сферы жизнедеятельности и развития ребенка</vt:lpstr>
      <vt:lpstr>Статистика выявления и работы с детьми с ОВЗ младенческого и раннего возраста, проводимая специалистами ЦППМСП в Курортном районе с 2016 года </vt:lpstr>
      <vt:lpstr>Презентация PowerPoint</vt:lpstr>
      <vt:lpstr>Целевые группы нуждающихся в услугах службы ранней помощи</vt:lpstr>
      <vt:lpstr>Основные принципы работы  службы ранней помощи </vt:lpstr>
      <vt:lpstr>По результатам обследования   детей в рамках тпмпк рекомендовано: </vt:lpstr>
      <vt:lpstr>Презентация PowerPoint</vt:lpstr>
      <vt:lpstr>Только совместная работа позволит обеспечить детей специальной помощью и дать возможность интеграции всем детям с выраженными отклонениями в развитии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ходе реализации национальной образовательной инициативы  «Наша новая школа», итогах 2013-2014 учебного года,  летней оздоровительной кампании и готовности образовательных учреждений к новому 2014-2015 учебному году в Курортном районе Санкт-Петербурга</dc:title>
  <dc:creator>Пользователь</dc:creator>
  <cp:lastModifiedBy>user</cp:lastModifiedBy>
  <cp:revision>317</cp:revision>
  <cp:lastPrinted>2021-08-27T14:47:32Z</cp:lastPrinted>
  <dcterms:created xsi:type="dcterms:W3CDTF">2014-08-12T11:27:23Z</dcterms:created>
  <dcterms:modified xsi:type="dcterms:W3CDTF">2021-08-29T21:01:53Z</dcterms:modified>
</cp:coreProperties>
</file>