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95" r:id="rId8"/>
    <p:sldId id="265" r:id="rId9"/>
    <p:sldId id="267" r:id="rId10"/>
    <p:sldId id="290" r:id="rId11"/>
    <p:sldId id="292" r:id="rId12"/>
    <p:sldId id="293" r:id="rId13"/>
    <p:sldId id="297" r:id="rId14"/>
    <p:sldId id="269" r:id="rId15"/>
    <p:sldId id="270" r:id="rId16"/>
    <p:sldId id="271" r:id="rId17"/>
    <p:sldId id="299" r:id="rId18"/>
    <p:sldId id="272" r:id="rId19"/>
    <p:sldId id="274" r:id="rId20"/>
    <p:sldId id="273" r:id="rId21"/>
    <p:sldId id="275" r:id="rId22"/>
    <p:sldId id="277" r:id="rId23"/>
    <p:sldId id="278" r:id="rId24"/>
    <p:sldId id="279" r:id="rId25"/>
    <p:sldId id="282" r:id="rId26"/>
    <p:sldId id="283" r:id="rId27"/>
    <p:sldId id="285" r:id="rId28"/>
    <p:sldId id="286" r:id="rId29"/>
    <p:sldId id="287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93096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5456-81A6-41CC-86BD-89FE6BEE770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8145-AF36-426D-97B4-5122B34E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22C6-F223-493B-9F6B-B2FA5CCBDE57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E8AC-67CF-47C2-AE47-6BBAF0C9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E134-2BA1-4E30-B8D8-E8D4352455D3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831D-8A62-4FD7-8A92-9931E813B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773F-9A87-4651-8F51-B1A51FB17B9A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E3DB-D52A-45AC-8645-FF413BAC6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96E7-5F63-43BC-9AED-330398EF7944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8EFF-6AA2-4FBD-9208-848F460B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2266-ED13-4F83-8079-C6067DB7A8DB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5371-3B16-437F-ACF4-ED61E4603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9D63-1697-4577-AC7E-9E17B27ACDA4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7001-AEDF-4B3C-9821-D52D4005C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8BBF-E745-47AB-8986-7E3DB273B43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A8F8-19FE-4238-AA04-BB73DD74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AF0D-682F-4DF7-B3BF-629B0D0D4727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080E-30A7-40D1-9E3F-6A6250D8B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5A76-4C28-41B4-A7F3-DA376E973268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DD0F-CF3A-4026-BA5E-0AF0954A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90E0-C003-4CAD-AB47-8742578FA55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AB85-7170-4880-B746-75AC5322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73F8AA-CD62-4D33-8E1B-889872014ED7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362AA-5685-472D-B12B-4B015317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PT San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T Sans"/>
          <a:ea typeface="PT Sans"/>
          <a:cs typeface="PT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36838"/>
            <a:ext cx="8893175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   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Школа-2022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:</a:t>
            </a:r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                        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шаг в будущее </a:t>
            </a:r>
            <a:b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</a:rPr>
              <a:t>или обновление настоящего?</a:t>
            </a:r>
            <a:endParaRPr lang="ru-RU" sz="4800" dirty="0" smtClean="0">
              <a:latin typeface="Calibri" pitchFamily="34" charset="0"/>
              <a:ea typeface="PT San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313" y="5445125"/>
            <a:ext cx="8532812" cy="1249363"/>
          </a:xfrm>
        </p:spPr>
        <p:txBody>
          <a:bodyPr>
            <a:norm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PT Sans"/>
                <a:cs typeface="PT Sans"/>
              </a:rPr>
              <a:t>Барыгина Вера Петровна</a:t>
            </a:r>
          </a:p>
          <a:p>
            <a:r>
              <a:rPr lang="ru-RU" sz="2000" smtClean="0">
                <a:latin typeface="Calibri" pitchFamily="34" charset="0"/>
                <a:ea typeface="PT Sans"/>
                <a:cs typeface="PT Sans"/>
              </a:rPr>
              <a:t>начальник отдела образования и молодежной политики</a:t>
            </a:r>
          </a:p>
          <a:p>
            <a:r>
              <a:rPr lang="ru-RU" sz="2000" smtClean="0">
                <a:latin typeface="Calibri" pitchFamily="34" charset="0"/>
                <a:ea typeface="PT Sans"/>
                <a:cs typeface="PT Sans"/>
              </a:rPr>
              <a:t>администрации Курортного района Санкт-Петербурга</a:t>
            </a:r>
          </a:p>
          <a:p>
            <a:endParaRPr lang="en-US" sz="2000" b="1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PT Sans"/>
              <a:cs typeface="PT Sans"/>
            </a:endParaRPr>
          </a:p>
        </p:txBody>
      </p:sp>
      <p:pic>
        <p:nvPicPr>
          <p:cNvPr id="13315" name="Picture 2" descr="C:\Users\igorb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431800"/>
            <a:ext cx="22050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ГБДОУ № 12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17638"/>
            <a:ext cx="6984776" cy="4819674"/>
          </a:xfrm>
        </p:spPr>
      </p:pic>
    </p:spTree>
    <p:extLst>
      <p:ext uri="{BB962C8B-B14F-4D97-AF65-F5344CB8AC3E}">
        <p14:creationId xmlns:p14="http://schemas.microsoft.com/office/powerpoint/2010/main" val="275615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ГБОУ СОШ № 434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6702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/>
          <a:lstStyle/>
          <a:p>
            <a:r>
              <a:rPr lang="ru-RU" sz="2800" dirty="0" smtClean="0"/>
              <a:t>Капитальный ремонт ОО – 226,7 млн. руб.</a:t>
            </a:r>
          </a:p>
          <a:p>
            <a:r>
              <a:rPr lang="ru-RU" sz="2800" dirty="0" smtClean="0"/>
              <a:t>Оборудование пищеблоков ООО – 8,8 млн. руб.</a:t>
            </a:r>
          </a:p>
          <a:p>
            <a:r>
              <a:rPr lang="ru-RU" sz="2800" dirty="0" smtClean="0"/>
              <a:t>Модернизация КСОБ – 12,0 млн. руб.</a:t>
            </a:r>
          </a:p>
          <a:p>
            <a:r>
              <a:rPr lang="ru-RU" sz="2800" dirty="0" smtClean="0"/>
              <a:t>Ремонт стадионов – 10,4 млн. руб.</a:t>
            </a:r>
          </a:p>
          <a:p>
            <a:r>
              <a:rPr lang="ru-RU" sz="2800" dirty="0" smtClean="0"/>
              <a:t>Приобретение учебников – 12,3 млн. руб.</a:t>
            </a:r>
          </a:p>
          <a:p>
            <a:r>
              <a:rPr lang="ru-RU" sz="2800" dirty="0" smtClean="0"/>
              <a:t>Расходы на внедрение цифровой модели для цифровой образовательной среды – 6,3 млн. руб.</a:t>
            </a:r>
          </a:p>
          <a:p>
            <a:r>
              <a:rPr lang="ru-RU" sz="2800" dirty="0" smtClean="0"/>
              <a:t>Расходы на организацию дистанционного образования детей с ОВЗ – 1,4 млн.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8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a typeface="PT Sans"/>
              </a:rPr>
              <a:t/>
            </a:r>
            <a:br>
              <a:rPr lang="ru-RU" sz="4000" b="1" dirty="0" smtClean="0">
                <a:ea typeface="PT Sans"/>
              </a:rPr>
            </a:br>
            <a:r>
              <a:rPr lang="ru-RU" sz="4000" b="1" dirty="0" smtClean="0">
                <a:ea typeface="PT Sans"/>
              </a:rPr>
              <a:t>Направления проекта </a:t>
            </a:r>
            <a:br>
              <a:rPr lang="ru-RU" sz="4000" b="1" dirty="0" smtClean="0">
                <a:ea typeface="PT Sans"/>
              </a:rPr>
            </a:br>
            <a:r>
              <a:rPr lang="ru-RU" sz="4000" b="1" dirty="0" smtClean="0">
                <a:ea typeface="PT Sans"/>
              </a:rPr>
              <a:t>«Школа </a:t>
            </a:r>
            <a:r>
              <a:rPr lang="ru-RU" sz="4000" b="1" dirty="0" err="1" smtClean="0">
                <a:ea typeface="PT Sans"/>
              </a:rPr>
              <a:t>Минпросвещения</a:t>
            </a:r>
            <a:r>
              <a:rPr lang="ru-RU" sz="4000" b="1" dirty="0" smtClean="0">
                <a:ea typeface="PT Sans"/>
              </a:rPr>
              <a:t> России»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68313" y="2204864"/>
            <a:ext cx="8229600" cy="377366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ученикоцентричное</a:t>
            </a:r>
            <a:r>
              <a:rPr lang="ru-RU" dirty="0" smtClean="0"/>
              <a:t>»: знание, здоровье, творчество, воспитание, профориентация </a:t>
            </a:r>
          </a:p>
          <a:p>
            <a:r>
              <a:rPr lang="ru-RU" dirty="0" smtClean="0"/>
              <a:t>учитель</a:t>
            </a:r>
          </a:p>
          <a:p>
            <a:r>
              <a:rPr lang="ru-RU" dirty="0" smtClean="0"/>
              <a:t>школьный климат</a:t>
            </a:r>
          </a:p>
          <a:p>
            <a:r>
              <a:rPr lang="ru-RU" dirty="0" smtClean="0"/>
              <a:t>образовательная среда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3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cs typeface="+mj-cs"/>
              </a:rPr>
              <a:t>Топ-100 </a:t>
            </a:r>
            <a:r>
              <a:rPr lang="ru-RU" sz="4000" b="1" dirty="0">
                <a:cs typeface="+mj-cs"/>
              </a:rPr>
              <a:t>образовательных учреждений </a:t>
            </a:r>
            <a:r>
              <a:rPr lang="ru-RU" sz="4000" b="1" dirty="0" smtClean="0">
                <a:cs typeface="+mj-cs"/>
              </a:rPr>
              <a:t>Санкт-Петербурга</a:t>
            </a:r>
            <a:endParaRPr lang="ru-RU" sz="4000" dirty="0"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b="1" smtClean="0"/>
              <a:t>Рейтинг по результатам массового образования: ГБОУ № 433, 450</a:t>
            </a:r>
          </a:p>
          <a:p>
            <a:pPr>
              <a:lnSpc>
                <a:spcPct val="90000"/>
              </a:lnSpc>
            </a:pPr>
            <a:r>
              <a:rPr lang="ru-RU" sz="3000" smtClean="0"/>
              <a:t>Рейтинг по высоким образовательным результатам и достижениям обучающихся</a:t>
            </a:r>
          </a:p>
          <a:p>
            <a:pPr>
              <a:lnSpc>
                <a:spcPct val="90000"/>
              </a:lnSpc>
            </a:pPr>
            <a:r>
              <a:rPr lang="ru-RU" sz="3000" b="1" smtClean="0"/>
              <a:t>Рейтинг по качеству условий ведения образовательной деятельности: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    ГБОУ № 445, ГБОУ № 450 </a:t>
            </a:r>
          </a:p>
          <a:p>
            <a:pPr>
              <a:lnSpc>
                <a:spcPct val="90000"/>
              </a:lnSpc>
            </a:pPr>
            <a:r>
              <a:rPr lang="ru-RU" sz="3000" smtClean="0"/>
              <a:t>Рейтинг по кадровому обеспечению</a:t>
            </a:r>
          </a:p>
          <a:p>
            <a:pPr>
              <a:lnSpc>
                <a:spcPct val="90000"/>
              </a:lnSpc>
            </a:pPr>
            <a:r>
              <a:rPr lang="ru-RU" sz="3000" smtClean="0"/>
              <a:t>Рейтинг по качеству управления</a:t>
            </a:r>
          </a:p>
          <a:p>
            <a:pPr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cs typeface="+mj-cs"/>
              </a:rPr>
              <a:t>Независимая оценка качества условий осуществления образовательной деятельности </a:t>
            </a:r>
            <a:r>
              <a:rPr lang="ru-RU" sz="2800" b="1" dirty="0" smtClean="0">
                <a:cs typeface="+mj-cs"/>
              </a:rPr>
              <a:t>– 2021</a:t>
            </a:r>
            <a:endParaRPr lang="ru-RU" sz="2800" dirty="0">
              <a:cs typeface="+mj-cs"/>
            </a:endParaRPr>
          </a:p>
        </p:txBody>
      </p:sp>
      <p:graphicFrame>
        <p:nvGraphicFramePr>
          <p:cNvPr id="23611" name="Group 59"/>
          <p:cNvGraphicFramePr>
            <a:graphicFrameLocks noGrp="1"/>
          </p:cNvGraphicFramePr>
          <p:nvPr/>
        </p:nvGraphicFramePr>
        <p:xfrm>
          <a:off x="1908175" y="1412875"/>
          <a:ext cx="5181600" cy="5047742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ГБОУ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Общий балл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95,92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656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94,04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ГБОУ ШИ ОР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92,22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466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92,16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91,12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437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91,08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90,06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433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89,58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556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88,94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324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541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87,72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442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86,92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86,42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kino\Сетевая папка\ФОТО 2022\наставничество\DSC00057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99592" y="548680"/>
            <a:ext cx="7272808" cy="4833126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  <a:extLst/>
        </p:spPr>
      </p:pic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611188" y="5516563"/>
            <a:ext cx="7848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Беседа членов жюри с участником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районного конкурса педагогических достижений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(ГБДОУ № 25)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332656"/>
            <a:ext cx="7416825" cy="4923445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685800" y="5445125"/>
            <a:ext cx="8062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Районный семинар «Дистанционные  формы обучения как средство реализации образовательной программы» на базе ИМЦ</a:t>
            </a:r>
          </a:p>
        </p:txBody>
      </p:sp>
    </p:spTree>
    <p:extLst>
      <p:ext uri="{BB962C8B-B14F-4D97-AF65-F5344CB8AC3E}">
        <p14:creationId xmlns:p14="http://schemas.microsoft.com/office/powerpoint/2010/main" val="6451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kino\Сетевая папка\ФОТО 2022\наставничество\DSC00055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5576" y="404664"/>
            <a:ext cx="7476595" cy="4968552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  <a:extLst/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611188" y="5589588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Посещение сотрудниками ИМЦ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открытого урока в ГБОУ № 466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cs typeface="+mj-cs"/>
              </a:rPr>
              <a:t>Проблемы ШМО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Работа над повышением эффективности урока</a:t>
            </a:r>
          </a:p>
          <a:p>
            <a:r>
              <a:rPr lang="ru-RU" sz="3600" smtClean="0"/>
              <a:t>Организация внутришкольного обучения по вопросам повышения качества образовательного процесса </a:t>
            </a:r>
          </a:p>
          <a:p>
            <a:r>
              <a:rPr lang="ru-RU" sz="3600" smtClean="0"/>
              <a:t>Внедрение системы наставничества</a:t>
            </a:r>
          </a:p>
          <a:p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4724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smtClean="0">
                <a:ea typeface="PT Sans"/>
              </a:rPr>
              <a:t>Сборник «Итоги развития системы образования Курортного района Санкт-Петербурга в 2021/2022 учебном году»</a:t>
            </a:r>
          </a:p>
        </p:txBody>
      </p:sp>
      <p:pic>
        <p:nvPicPr>
          <p:cNvPr id="1433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196975"/>
            <a:ext cx="2338388" cy="233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/>
          </a:blip>
          <a:srcRect t="902" b="2"/>
          <a:stretch/>
        </p:blipFill>
        <p:spPr>
          <a:xfrm>
            <a:off x="539552" y="740780"/>
            <a:ext cx="8052313" cy="4488420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xtLst/>
        </p:spPr>
      </p:pic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468313" y="5589588"/>
            <a:ext cx="820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Районный вебинар на базе ИМЦ «Индивидуальный проект: итоги и перспективы реализации»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6149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smtClean="0">
                <a:ea typeface="PT Sans"/>
              </a:rPr>
              <a:t>Работа учителя В. М. Фирфаровой над проектом «Без срока давности»</a:t>
            </a:r>
            <a:br>
              <a:rPr lang="ru-RU" sz="2000" b="1" smtClean="0">
                <a:ea typeface="PT Sans"/>
              </a:rPr>
            </a:br>
            <a:r>
              <a:rPr lang="ru-RU" sz="2000" b="1" smtClean="0">
                <a:ea typeface="PT Sans"/>
              </a:rPr>
              <a:t>с ученицей ГБОУ СОШ № 466 Виноградовой Анастасией</a:t>
            </a:r>
            <a:br>
              <a:rPr lang="ru-RU" sz="2000" b="1" smtClean="0">
                <a:ea typeface="PT Sans"/>
              </a:rPr>
            </a:br>
            <a:endParaRPr lang="ru-RU" sz="2000" smtClean="0">
              <a:ea typeface="PT Sans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7890"/>
          <a:stretch/>
        </p:blipFill>
        <p:spPr bwMode="auto">
          <a:xfrm>
            <a:off x="866346" y="394584"/>
            <a:ext cx="7560840" cy="5009443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cs typeface="+mj-cs"/>
              </a:rPr>
              <a:t>Формы наставничества </a:t>
            </a:r>
            <a:r>
              <a:rPr lang="ru-RU" b="1" dirty="0" smtClean="0">
                <a:cs typeface="+mj-cs"/>
              </a:rPr>
              <a:t/>
            </a:r>
            <a:br>
              <a:rPr lang="ru-RU" b="1" dirty="0" smtClean="0">
                <a:cs typeface="+mj-cs"/>
              </a:rPr>
            </a:br>
            <a:r>
              <a:rPr lang="ru-RU" b="1" dirty="0" smtClean="0">
                <a:cs typeface="+mj-cs"/>
              </a:rPr>
              <a:t>в </a:t>
            </a:r>
            <a:r>
              <a:rPr lang="ru-RU" b="1" dirty="0">
                <a:cs typeface="+mj-cs"/>
              </a:rPr>
              <a:t>Курортном районе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3989388"/>
          </a:xfrm>
        </p:spPr>
        <p:txBody>
          <a:bodyPr/>
          <a:lstStyle/>
          <a:p>
            <a:r>
              <a:rPr lang="ru-RU" smtClean="0"/>
              <a:t>«Педагог – педагог» – 11 участников</a:t>
            </a:r>
          </a:p>
          <a:p>
            <a:r>
              <a:rPr lang="ru-RU" smtClean="0"/>
              <a:t>«Ученик-ученик» – 170 участников</a:t>
            </a:r>
          </a:p>
          <a:p>
            <a:r>
              <a:rPr lang="ru-RU" smtClean="0"/>
              <a:t>«Работодатель – ученик» – 2 участника</a:t>
            </a:r>
          </a:p>
          <a:p>
            <a:r>
              <a:rPr lang="ru-RU" smtClean="0"/>
              <a:t>«Работодатель – студент» – 4 участника</a:t>
            </a:r>
          </a:p>
          <a:p>
            <a:r>
              <a:rPr lang="ru-RU" smtClean="0"/>
              <a:t>«Студент – ученик» – 4 участника</a:t>
            </a:r>
          </a:p>
          <a:p>
            <a:r>
              <a:rPr lang="ru-RU" smtClean="0"/>
              <a:t>«Учитель – ученик» – 6 участников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cs typeface="+mj-cs"/>
              </a:rPr>
              <a:t>Слабые </a:t>
            </a:r>
            <a:r>
              <a:rPr lang="ru-RU" sz="3600" b="1" dirty="0">
                <a:cs typeface="+mj-cs"/>
              </a:rPr>
              <a:t>стороны, проявившиеся </a:t>
            </a:r>
            <a:r>
              <a:rPr lang="ru-RU" sz="3600" b="1" dirty="0" smtClean="0">
                <a:cs typeface="+mj-cs"/>
              </a:rPr>
              <a:t/>
            </a:r>
            <a:br>
              <a:rPr lang="ru-RU" sz="3600" b="1" dirty="0" smtClean="0">
                <a:cs typeface="+mj-cs"/>
              </a:rPr>
            </a:br>
            <a:r>
              <a:rPr lang="ru-RU" sz="3600" b="1" dirty="0" smtClean="0">
                <a:cs typeface="+mj-cs"/>
              </a:rPr>
              <a:t>в </a:t>
            </a:r>
            <a:r>
              <a:rPr lang="ru-RU" sz="3600" b="1" dirty="0">
                <a:cs typeface="+mj-cs"/>
              </a:rPr>
              <a:t>реализации </a:t>
            </a:r>
            <a:r>
              <a:rPr lang="ru-RU" sz="3600" b="1" dirty="0" smtClean="0">
                <a:cs typeface="+mj-cs"/>
              </a:rPr>
              <a:t>проекта наставничества</a:t>
            </a:r>
            <a:endParaRPr lang="ru-RU" sz="3600" b="1" dirty="0"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44675"/>
            <a:ext cx="8569325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Дефицит </a:t>
            </a:r>
            <a:r>
              <a:rPr lang="ru-RU" dirty="0"/>
              <a:t>педагогов, готовых и способных быть </a:t>
            </a:r>
            <a:r>
              <a:rPr lang="ru-RU" dirty="0" smtClean="0"/>
              <a:t>наставниками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</a:t>
            </a:r>
            <a:r>
              <a:rPr lang="ru-RU" dirty="0" smtClean="0"/>
              <a:t>ысокая </a:t>
            </a:r>
            <a:r>
              <a:rPr lang="ru-RU" dirty="0"/>
              <a:t>перегрузка педагогов-наставников, как следствие – невозможность регулярной   работы с </a:t>
            </a:r>
            <a:r>
              <a:rPr lang="ru-RU" dirty="0" smtClean="0"/>
              <a:t>наставляемыми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 О</a:t>
            </a:r>
            <a:r>
              <a:rPr lang="ru-RU" dirty="0" smtClean="0"/>
              <a:t>шибки </a:t>
            </a:r>
            <a:r>
              <a:rPr lang="ru-RU" dirty="0"/>
              <a:t>в формировании пары, результат - неготовность наставляемого принимать помощь и поддержку </a:t>
            </a:r>
            <a:r>
              <a:rPr lang="ru-RU" dirty="0" smtClean="0"/>
              <a:t>наставника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</a:t>
            </a:r>
            <a:r>
              <a:rPr lang="ru-RU" dirty="0" smtClean="0"/>
              <a:t>ефицит </a:t>
            </a:r>
            <a:r>
              <a:rPr lang="ru-RU" dirty="0"/>
              <a:t>помещений, к которому приводит  «загруженность» </a:t>
            </a:r>
            <a:r>
              <a:rPr lang="ru-RU" dirty="0" smtClean="0"/>
              <a:t>школы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Отсутствие </a:t>
            </a:r>
            <a:r>
              <a:rPr lang="ru-RU" dirty="0"/>
              <a:t>финансирования для качественного внедрения проекта целевой модели наставничества.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igorb\Desktop\Педсовет -2022\презентации\Презентация Проект_Цифровая образовательная среда (ФГИС Моя школа)_Страница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igorb\Desktop\Педсовет -2022\презентации\Презентация Проект_Цифровая образовательная среда (ФГИС Моя школа)_Страница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Сетевая\Курортный_ГОШИОР-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9512" y="548680"/>
            <a:ext cx="8674101" cy="4171950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  <a:extLst/>
        </p:spPr>
      </p:pic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412750" y="5013325"/>
            <a:ext cx="82089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Оснащение компьютерного кабинета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ГБОУ ШИ 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kino\Сетевая папка\ФОТО 2022\наставничество\DSC0000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67544" y="260648"/>
            <a:ext cx="8126734" cy="5400600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  <a:extLst/>
        </p:spPr>
      </p:pic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468313" y="5805488"/>
            <a:ext cx="87836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Семинар «Комплекты  оборудования для формирования ЦОС»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mtClean="0">
                <a:ea typeface="PT Sans"/>
              </a:rPr>
              <a:t>Актуальные направления деятельности образовательных организаций Курортного района на 2022/2023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Сохранение 100% доступности дошкольного образования для детей в возрасте от 3 до 7 лет и совершенствование условий для раннего развития детей в возрасте до 3 лет.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Обеспечение информационно-методической поддержки введения обновленных ФГОС начального общего и основного общего образования.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Развитие безопасной цифровой образовательной среды, обеспечивающей высокое качество и доступность образования.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Обновление содержания и форм патриотического и идеологического воспитания.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Развитие детских общественных организаций (РДШ, ЮНАРМИЯ, Большая перемена) с целью создания доступной интересной детям воспитательной среды и максимального вовлечения в активную социальную практику детей и молодежи.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Обеспечение ранней профориентации школьников.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Развитие системы выявления и поддержки способностей и талантов у детей и молодежи.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+mj-cs"/>
              </a:rPr>
              <a:t>С наступающим </a:t>
            </a:r>
            <a:br>
              <a:rPr lang="ru-RU" dirty="0" smtClean="0">
                <a:cs typeface="+mj-cs"/>
              </a:rPr>
            </a:br>
            <a:r>
              <a:rPr lang="ru-RU" dirty="0" smtClean="0">
                <a:cs typeface="+mj-cs"/>
              </a:rPr>
              <a:t>новым учебным годом!</a:t>
            </a:r>
            <a:endParaRPr lang="ru-RU" dirty="0"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195736" y="2348879"/>
            <a:ext cx="6099175" cy="4064635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pic>
        <p:nvPicPr>
          <p:cNvPr id="40964" name="Picture 2" descr="C:\Users\igorb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3025"/>
            <a:ext cx="220503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765175"/>
            <a:ext cx="8507413" cy="478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cs typeface="+mj-cs"/>
              </a:rPr>
              <a:t>П</a:t>
            </a:r>
            <a:r>
              <a:rPr lang="ru-RU" sz="3200" b="1" dirty="0" smtClean="0">
                <a:cs typeface="+mj-cs"/>
              </a:rPr>
              <a:t>риоритетные </a:t>
            </a:r>
            <a:r>
              <a:rPr lang="ru-RU" sz="3200" b="1" dirty="0">
                <a:cs typeface="+mj-cs"/>
              </a:rPr>
              <a:t>направления современной стратегии развития российского </a:t>
            </a:r>
            <a:r>
              <a:rPr lang="ru-RU" sz="3200" b="1" dirty="0" smtClean="0">
                <a:cs typeface="+mj-cs"/>
              </a:rPr>
              <a:t>образования</a:t>
            </a:r>
            <a:r>
              <a:rPr lang="ru-RU" sz="3200" b="1" dirty="0">
                <a:cs typeface="+mj-cs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55788"/>
            <a:ext cx="8424863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единого образовательного </a:t>
            </a:r>
            <a:r>
              <a:rPr lang="ru-RU" dirty="0" smtClean="0"/>
              <a:t>пространства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</a:t>
            </a:r>
            <a:r>
              <a:rPr lang="ru-RU" dirty="0" smtClean="0"/>
              <a:t>крепление </a:t>
            </a:r>
            <a:r>
              <a:rPr lang="ru-RU" dirty="0"/>
              <a:t>единой воспитывающей </a:t>
            </a:r>
            <a:r>
              <a:rPr lang="ru-RU" dirty="0" smtClean="0"/>
              <a:t>среды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</a:t>
            </a:r>
            <a:r>
              <a:rPr lang="ru-RU" dirty="0" smtClean="0"/>
              <a:t>беспечение вхождения </a:t>
            </a:r>
            <a:r>
              <a:rPr lang="ru-RU" dirty="0"/>
              <a:t>Российской Федерации в число десяти ведущих стран мира по качеству общего </a:t>
            </a:r>
            <a:r>
              <a:rPr lang="ru-RU" dirty="0" smtClean="0"/>
              <a:t>образования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«</a:t>
            </a:r>
            <a:r>
              <a:rPr lang="ru-RU" dirty="0"/>
              <a:t>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 – </a:t>
            </a:r>
            <a:r>
              <a:rPr lang="ru-RU" dirty="0" smtClean="0"/>
              <a:t>эталонная </a:t>
            </a:r>
            <a:r>
              <a:rPr lang="ru-RU" dirty="0"/>
              <a:t>модель общенациональной школы </a:t>
            </a:r>
            <a:r>
              <a:rPr lang="ru-RU" dirty="0" smtClean="0"/>
              <a:t>будущего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cs typeface="+mj-cs"/>
              </a:rPr>
              <a:t>Принципы </a:t>
            </a:r>
            <a:br>
              <a:rPr lang="ru-RU" sz="3600" b="1" dirty="0" smtClean="0">
                <a:cs typeface="+mj-cs"/>
              </a:rPr>
            </a:br>
            <a:r>
              <a:rPr lang="ru-RU" sz="3600" b="1" dirty="0" smtClean="0">
                <a:cs typeface="+mj-cs"/>
              </a:rPr>
              <a:t>«Школы </a:t>
            </a:r>
            <a:r>
              <a:rPr lang="ru-RU" sz="3600" b="1" dirty="0" err="1" smtClean="0">
                <a:cs typeface="+mj-cs"/>
              </a:rPr>
              <a:t>Минпросвещения</a:t>
            </a:r>
            <a:r>
              <a:rPr lang="ru-RU" sz="3600" b="1" dirty="0" smtClean="0">
                <a:cs typeface="+mj-cs"/>
              </a:rPr>
              <a:t> </a:t>
            </a:r>
            <a:r>
              <a:rPr lang="ru-RU" sz="3600" b="1" dirty="0">
                <a:cs typeface="+mj-cs"/>
              </a:rPr>
              <a:t>России»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1279525"/>
            <a:ext cx="8640763" cy="4525963"/>
          </a:xfrm>
        </p:spPr>
        <p:txBody>
          <a:bodyPr/>
          <a:lstStyle/>
          <a:p>
            <a:r>
              <a:rPr lang="ru-RU" sz="2600" smtClean="0"/>
              <a:t>Доступность качественного образования и равных возможностей</a:t>
            </a:r>
          </a:p>
          <a:p>
            <a:r>
              <a:rPr lang="ru-RU" sz="2600" smtClean="0"/>
              <a:t>Сохранение здоровья и обеспечение безопасности обучающихся</a:t>
            </a:r>
          </a:p>
          <a:p>
            <a:r>
              <a:rPr lang="ru-RU" sz="2600" smtClean="0"/>
              <a:t>Непрерывное совершенствование качества образования</a:t>
            </a:r>
          </a:p>
          <a:p>
            <a:r>
              <a:rPr lang="ru-RU" sz="2600" smtClean="0"/>
              <a:t>Развитие обучающихся (интеллект, талант, личность)</a:t>
            </a:r>
          </a:p>
          <a:p>
            <a:r>
              <a:rPr lang="ru-RU" sz="2600" smtClean="0"/>
              <a:t>Социализация и выбор жизненного пути</a:t>
            </a:r>
          </a:p>
          <a:p>
            <a:r>
              <a:rPr lang="ru-RU" sz="2600" smtClean="0"/>
              <a:t>Поддержка учительства </a:t>
            </a:r>
          </a:p>
          <a:p>
            <a:r>
              <a:rPr lang="ru-RU" sz="2600" smtClean="0"/>
              <a:t>Создание комфортного и безопасного школьного климата </a:t>
            </a:r>
          </a:p>
          <a:p>
            <a:r>
              <a:rPr lang="ru-RU" sz="2600" smtClean="0"/>
              <a:t>Современная мотивирующая образовательная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420938"/>
            <a:ext cx="8280400" cy="14700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Школа-2022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: шаг в будущее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или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обновление настоящего?</a:t>
            </a:r>
            <a:endParaRPr lang="ru-RU" sz="36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dirty="0" smtClean="0"/>
              <a:t>17 общеобразовательных школ</a:t>
            </a:r>
            <a:endParaRPr lang="ru-RU" dirty="0"/>
          </a:p>
          <a:p>
            <a:r>
              <a:rPr lang="ru-RU" dirty="0" smtClean="0"/>
              <a:t>17 дошкольных образовательных учреждений</a:t>
            </a:r>
          </a:p>
          <a:p>
            <a:r>
              <a:rPr lang="ru-RU" dirty="0" smtClean="0"/>
              <a:t>4 учреждения дополнительного образования</a:t>
            </a:r>
          </a:p>
          <a:p>
            <a:r>
              <a:rPr lang="ru-RU" dirty="0" smtClean="0"/>
              <a:t>4313 воспитанников в ДОУ</a:t>
            </a:r>
          </a:p>
          <a:p>
            <a:r>
              <a:rPr lang="ru-RU" dirty="0" smtClean="0"/>
              <a:t>7472 учащихся, из них 1020 первоклассников</a:t>
            </a:r>
          </a:p>
          <a:p>
            <a:r>
              <a:rPr lang="ru-RU" dirty="0" smtClean="0"/>
              <a:t>7659 воспитанников в УДОД</a:t>
            </a:r>
          </a:p>
          <a:p>
            <a:r>
              <a:rPr lang="ru-RU" dirty="0" smtClean="0"/>
              <a:t>2017 сотрудников, из них 1268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86405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57998" y="623523"/>
            <a:ext cx="7028004" cy="4687624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900113" y="5554663"/>
            <a:ext cx="6767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Мастер-класс «МИСТ - школа неопределенности для дошкольников» (ГБДОУ № 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kino\Сетевая папка\DSC03508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600" y="423301"/>
            <a:ext cx="7200800" cy="4824536"/>
          </a:xfrm>
          <a:prstGeom prst="roundRect">
            <a:avLst>
              <a:gd name="adj" fmla="val 323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195513" y="5661025"/>
            <a:ext cx="4613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ГБДОУ детский сад № 2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694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PT Sans</vt:lpstr>
      <vt:lpstr>Times New Roman</vt:lpstr>
      <vt:lpstr>Тема Office</vt:lpstr>
      <vt:lpstr>   Школа-2022:                          шаг в будущее  или обновление настоящего?</vt:lpstr>
      <vt:lpstr>Сборник «Итоги развития системы образования Курортного района Санкт-Петербурга в 2021/2022 учебном году»</vt:lpstr>
      <vt:lpstr>Презентация PowerPoint</vt:lpstr>
      <vt:lpstr>Приоритетные направления современной стратегии развития российского образования </vt:lpstr>
      <vt:lpstr>Принципы  «Школы Минпросвещения России»</vt:lpstr>
      <vt:lpstr>Школа-2022: шаг в будущее  или обновление настоящего?</vt:lpstr>
      <vt:lpstr>СТАТИСТИКА</vt:lpstr>
      <vt:lpstr>Презентация PowerPoint</vt:lpstr>
      <vt:lpstr>Презентация PowerPoint</vt:lpstr>
      <vt:lpstr>ГБДОУ № 12</vt:lpstr>
      <vt:lpstr>ГБОУ СОШ № 434</vt:lpstr>
      <vt:lpstr>2022 год</vt:lpstr>
      <vt:lpstr> Направления проекта  «Школа Минпросвещения России» </vt:lpstr>
      <vt:lpstr>Топ-100 образовательных учреждений Санкт-Петербурга</vt:lpstr>
      <vt:lpstr>Независимая оценка качества условий осуществления образовательной деятельности – 2021</vt:lpstr>
      <vt:lpstr>Презентация PowerPoint</vt:lpstr>
      <vt:lpstr>Презентация PowerPoint</vt:lpstr>
      <vt:lpstr>Презентация PowerPoint</vt:lpstr>
      <vt:lpstr>Проблемы ШМО</vt:lpstr>
      <vt:lpstr>Презентация PowerPoint</vt:lpstr>
      <vt:lpstr>Работа учителя В. М. Фирфаровой над проектом «Без срока давности» с ученицей ГБОУ СОШ № 466 Виноградовой Анастасией </vt:lpstr>
      <vt:lpstr>Формы наставничества  в Курортном районе</vt:lpstr>
      <vt:lpstr>Слабые стороны, проявившиеся  в реализации проекта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направления деятельности образовательных организаций Курортного района на 2022/2023 учебный год</vt:lpstr>
      <vt:lpstr>С наступающим  новым учебным годом!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развития образовательной системы Курортного района в 2021/2022 учебном году и  перспективные направления деятельности  в новом учебном году</dc:title>
  <dc:creator>Игорь Благовещенский</dc:creator>
  <cp:lastModifiedBy>В.П.Барыгина</cp:lastModifiedBy>
  <cp:revision>34</cp:revision>
  <cp:lastPrinted>2022-08-29T16:25:37Z</cp:lastPrinted>
  <dcterms:created xsi:type="dcterms:W3CDTF">2022-08-24T11:50:29Z</dcterms:created>
  <dcterms:modified xsi:type="dcterms:W3CDTF">2022-08-29T16:48:15Z</dcterms:modified>
</cp:coreProperties>
</file>