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4" r:id="rId1"/>
    <p:sldMasterId id="2147483956" r:id="rId2"/>
    <p:sldMasterId id="2147483967" r:id="rId3"/>
    <p:sldMasterId id="2147483978" r:id="rId4"/>
    <p:sldMasterId id="2147483989" r:id="rId5"/>
  </p:sldMasterIdLst>
  <p:notesMasterIdLst>
    <p:notesMasterId r:id="rId24"/>
  </p:notesMasterIdLst>
  <p:sldIdLst>
    <p:sldId id="1102" r:id="rId6"/>
    <p:sldId id="1121" r:id="rId7"/>
    <p:sldId id="1124" r:id="rId8"/>
    <p:sldId id="1120" r:id="rId9"/>
    <p:sldId id="1123" r:id="rId10"/>
    <p:sldId id="1122" r:id="rId11"/>
    <p:sldId id="1111" r:id="rId12"/>
    <p:sldId id="1108" r:id="rId13"/>
    <p:sldId id="1115" r:id="rId14"/>
    <p:sldId id="515" r:id="rId15"/>
    <p:sldId id="311" r:id="rId16"/>
    <p:sldId id="1125" r:id="rId17"/>
    <p:sldId id="1126" r:id="rId18"/>
    <p:sldId id="1127" r:id="rId19"/>
    <p:sldId id="1128" r:id="rId20"/>
    <p:sldId id="752" r:id="rId21"/>
    <p:sldId id="1129" r:id="rId22"/>
    <p:sldId id="323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7DC7"/>
    <a:srgbClr val="C70303"/>
    <a:srgbClr val="4472C4"/>
    <a:srgbClr val="A1A1A1"/>
    <a:srgbClr val="0476BF"/>
    <a:srgbClr val="0E5A8B"/>
    <a:srgbClr val="32ACFA"/>
    <a:srgbClr val="525252"/>
    <a:srgbClr val="DBDBDB"/>
    <a:srgbClr val="32A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6374" autoAdjust="0"/>
  </p:normalViewPr>
  <p:slideViewPr>
    <p:cSldViewPr>
      <p:cViewPr varScale="1">
        <p:scale>
          <a:sx n="77" d="100"/>
          <a:sy n="77" d="100"/>
        </p:scale>
        <p:origin x="54" y="72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3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33405271159209E-2"/>
          <c:y val="2.5085415776421201E-2"/>
          <c:w val="0.73811824196404485"/>
          <c:h val="0.7929203612793022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'данные+диагр'!$A$2</c:f>
              <c:strCache>
                <c:ptCount val="1"/>
                <c:pt idx="0">
                  <c:v>начало спец.подготовки по биологии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677933707456174E-3"/>
                  <c:y val="9.518778263755012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5 </a:t>
                    </a:r>
                    <a:r>
                      <a:rPr lang="ru-RU" dirty="0" err="1"/>
                      <a:t>кл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B1-4A5C-A5B4-53DE426932C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989014770716532E-3"/>
                  <c:y val="9.556157712426406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6 кл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B1-4A5C-A5B4-53DE426932C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5074106490431339E-4"/>
                  <c:y val="9.518778263755028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 кл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B1-4A5C-A5B4-53DE426932C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884568381290969E-4"/>
                  <c:y val="9.518778263755012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8 кл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B1-4A5C-A5B4-53DE426932C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19840884888129E-3"/>
                  <c:y val="9.556157712426406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9 кл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B1-4A5C-A5B4-53DE426932C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'данные+диагр'!$B$2:$F$2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55-4DD0-9BD2-46CED90C74D0}"/>
            </c:ext>
          </c:extLst>
        </c:ser>
        <c:ser>
          <c:idx val="1"/>
          <c:order val="1"/>
          <c:tx>
            <c:strRef>
              <c:f>'данные+диагр'!$A$3</c:f>
              <c:strCache>
                <c:ptCount val="1"/>
                <c:pt idx="0">
                  <c:v>победы в олимпиадах</c:v>
                </c:pt>
              </c:strCache>
            </c:strRef>
          </c:tx>
          <c:spPr>
            <a:solidFill>
              <a:srgbClr val="32ACFA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7030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255-4DD0-9BD2-46CED90C74D0}"/>
              </c:ext>
            </c:extLst>
          </c:dPt>
          <c:dPt>
            <c:idx val="1"/>
            <c:invertIfNegative val="0"/>
            <c:bubble3D val="0"/>
            <c:spPr>
              <a:solidFill>
                <a:srgbClr val="027DC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255-4DD0-9BD2-46CED90C74D0}"/>
              </c:ext>
            </c:extLst>
          </c:dPt>
          <c:dPt>
            <c:idx val="2"/>
            <c:invertIfNegative val="0"/>
            <c:bubble3D val="0"/>
            <c:spPr>
              <a:solidFill>
                <a:srgbClr val="027DC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255-4DD0-9BD2-46CED90C74D0}"/>
              </c:ext>
            </c:extLst>
          </c:dPt>
          <c:dPt>
            <c:idx val="3"/>
            <c:invertIfNegative val="0"/>
            <c:bubble3D val="0"/>
            <c:spPr>
              <a:solidFill>
                <a:srgbClr val="027DC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255-4DD0-9BD2-46CED90C74D0}"/>
              </c:ext>
            </c:extLst>
          </c:dPt>
          <c:dPt>
            <c:idx val="4"/>
            <c:invertIfNegative val="0"/>
            <c:bubble3D val="0"/>
            <c:spPr>
              <a:solidFill>
                <a:srgbClr val="027DC7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255-4DD0-9BD2-46CED90C74D0}"/>
              </c:ext>
            </c:extLst>
          </c:dPt>
          <c:dLbls>
            <c:dLbl>
              <c:idx val="0"/>
              <c:layout>
                <c:manualLayout>
                  <c:x val="6.6665471387769579E-3"/>
                  <c:y val="-1.6128076484156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55-4DD0-9BD2-46CED90C74D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436495091290121E-3"/>
                  <c:y val="-1.812894571708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55-4DD0-9BD2-46CED90C74D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183043179381066E-2"/>
                  <c:y val="-1.509723087969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255-4DD0-9BD2-46CED90C74D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5242612425048503E-3"/>
                  <c:y val="-1.550960387689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255-4DD0-9BD2-46CED90C74D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079730767919365E-3"/>
                  <c:y val="-1.192023840824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255-4DD0-9BD2-46CED90C74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Segoe UI Semibold" panose="020B0702040204020203" pitchFamily="34" charset="0"/>
                    <a:ea typeface="+mn-ea"/>
                    <a:cs typeface="Segoe UI Semibold" panose="020B07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'данные+диагр'!$B$3:$F$3</c:f>
              <c:numCache>
                <c:formatCode>General</c:formatCode>
                <c:ptCount val="5"/>
                <c:pt idx="0">
                  <c:v>12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255-4DD0-9BD2-46CED90C74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00"/>
        <c:shape val="box"/>
        <c:axId val="202893128"/>
        <c:axId val="202893520"/>
        <c:axId val="203970696"/>
      </c:bar3DChart>
      <c:catAx>
        <c:axId val="202893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202893520"/>
        <c:crosses val="autoZero"/>
        <c:auto val="1"/>
        <c:lblAlgn val="ctr"/>
        <c:lblOffset val="100"/>
        <c:noMultiLvlLbl val="0"/>
      </c:catAx>
      <c:valAx>
        <c:axId val="202893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2893128"/>
        <c:crosses val="autoZero"/>
        <c:crossBetween val="between"/>
      </c:valAx>
      <c:serAx>
        <c:axId val="203970696"/>
        <c:scaling>
          <c:orientation val="minMax"/>
        </c:scaling>
        <c:delete val="1"/>
        <c:axPos val="b"/>
        <c:majorTickMark val="none"/>
        <c:minorTickMark val="none"/>
        <c:tickLblPos val="nextTo"/>
        <c:crossAx val="202893520"/>
        <c:crosses val="autoZero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xmlns="" id="{6DECA002-5013-46DF-A3F8-2E2ED5B1E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xmlns="" id="{1D04EF7C-BE20-47B1-AD2E-D1700F695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xmlns="" id="{5E7AF3CF-7CCB-44C8-B4F9-63064727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xmlns="" id="{6AC2FAA0-87DD-4BE4-B482-65144D547AB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8C63AF95-F80B-41FD-ADDF-D73318174FC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5154"/>
            <a:ext cx="5436567" cy="446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2055" name="Text Box 6">
            <a:extLst>
              <a:ext uri="{FF2B5EF4-FFF2-40B4-BE49-F238E27FC236}">
                <a16:creationId xmlns:a16="http://schemas.microsoft.com/office/drawing/2014/main" xmlns="" id="{07D63F7D-60AF-4607-863C-905BC8C40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xmlns="" id="{C2595046-198E-4262-9F6B-9E7E911E60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428583"/>
            <a:ext cx="2944085" cy="4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Pct val="12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1DBD6D09-8A33-43D2-8CD5-8F603F5AFA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007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97AB5AA4-6337-4735-8AC2-C4F4D18787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120000"/>
              <a:buFontTx/>
              <a:buNone/>
            </a:pPr>
            <a:fld id="{721B681F-8BF7-47AB-BB81-D1EEEE4FA790}" type="slidenum">
              <a:rPr lang="ru-RU" altLang="ru-RU" smtClean="0">
                <a:latin typeface="Arial" panose="020B0604020202020204" pitchFamily="34" charset="0"/>
                <a:cs typeface="Arial Unicode MS" charset="0"/>
              </a:rPr>
              <a:pPr>
                <a:spcBef>
                  <a:spcPct val="0"/>
                </a:spcBef>
                <a:buClrTx/>
                <a:buSzPct val="120000"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xmlns="" id="{D63F4802-1D90-4C96-8C59-E9425F732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EDDEB34C-9FCE-42F4-BADE-D3F68951D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65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97AB5AA4-6337-4735-8AC2-C4F4D18787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120000"/>
              <a:buFontTx/>
              <a:buNone/>
            </a:pPr>
            <a:fld id="{721B681F-8BF7-47AB-BB81-D1EEEE4FA790}" type="slidenum">
              <a:rPr lang="ru-RU" altLang="ru-RU" smtClean="0">
                <a:latin typeface="Arial" panose="020B0604020202020204" pitchFamily="34" charset="0"/>
                <a:cs typeface="Arial Unicode MS" charset="0"/>
              </a:rPr>
              <a:pPr>
                <a:spcBef>
                  <a:spcPct val="0"/>
                </a:spcBef>
                <a:buClrTx/>
                <a:buSzPct val="120000"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  <a:cs typeface="Arial Unicode MS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xmlns="" id="{D63F4802-1D90-4C96-8C59-E9425F732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xmlns="" id="{EDDEB34C-9FCE-42F4-BADE-D3F68951D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16882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86294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56C33-4BB5-4254-811F-3DCDA0AFCD47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1246D-B4B3-4ED3-A670-144DB7BA3A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10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ADE5A-5ABE-4561-B057-C25681687F10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11BB9-B296-4100-92A6-D679F07AC0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06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D0A23-CA25-4E67-8D36-27AAA5F90FE7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FF8F8-64FA-4B96-861E-AE7C58F4B60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45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39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13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0791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8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621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74DCC-0F38-48B6-BF11-CF604316FCFF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12378-E429-4E82-B486-977A8D97C3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755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21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8661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748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86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616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574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1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48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D7095-7508-45B1-966E-29A047B14028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6AF32-D4A6-481D-890E-F1E5C88B0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203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634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625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528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096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47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126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3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FEB22B-8175-4549-A7ED-60A88A8821A5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49C61-886F-445B-A821-953D1EB42F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741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7047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384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95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5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5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05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77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11731145" y="126200"/>
            <a:ext cx="384047" cy="537665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3082" y="203009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003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965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052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10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3C3C4-D3CD-488E-82B2-ADFC9996D7A3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6333E-E44A-49DC-88D0-44095441AB9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344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9F81CB-E59D-4EE7-A6F6-E4FC55466077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391C7-F3ED-4A58-AC22-2F091F96F2C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936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1E8E7-E3A7-4382-A454-60E95C2D617A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C8EC3-0CDD-4179-BD7E-8EF7B04872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72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C03A23-C564-4AEB-9AB3-5CB1F18BC0B1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FC7A-CC48-4DAD-A884-27B5C0C999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43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EED30-EE43-4A48-BFD6-0A43D48163F3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E94E4-8A6A-4450-9A77-D4B32E1A53B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4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147C44-EF7C-4456-B7D8-0E1EF5A74D3E}" type="datetimeFigureOut">
              <a:rPr lang="en-US" smtClean="0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9689ED-519D-44C6-A730-848A20B7AC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82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40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39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24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6" r:id="rId8"/>
    <p:sldLayoutId id="2147483977" r:id="rId9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2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68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8" r:id="rId8"/>
    <p:sldLayoutId id="2147483999" r:id="rId9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11BE335A-A349-452A-B8B9-F6C1DD25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7716" y="-1356242"/>
            <a:ext cx="4889656" cy="4125647"/>
          </a:xfrm>
          <a:prstGeom prst="ellipse">
            <a:avLst/>
          </a:prstGeom>
          <a:solidFill>
            <a:srgbClr val="0D0D0D"/>
          </a:solidFill>
          <a:ln w="9525" cap="flat">
            <a:noFill/>
            <a:round/>
            <a:headEnd/>
            <a:tailEnd/>
          </a:ln>
          <a:effectLst/>
        </p:spPr>
        <p:txBody>
          <a:bodyPr wrap="squar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6"/>
              </a:spcBef>
              <a:buSzPct val="120000"/>
              <a:defRPr/>
            </a:pP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xmlns="" id="{2DF5BAA2-4423-477F-B77B-0A0BB79D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59" y="2455981"/>
            <a:ext cx="8856984" cy="232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5000"/>
              </a:lnSpc>
              <a:buSzPct val="100000"/>
            </a:pPr>
            <a:r>
              <a:rPr lang="ru-RU" altLang="ru-RU" sz="3600">
                <a:solidFill>
                  <a:srgbClr val="0D0D0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Формирование эффективной системы выявления поддержки и развития способностей и талантов у детей и молодежи</a:t>
            </a:r>
            <a:endParaRPr lang="ru-RU" altLang="ru-RU" sz="3600" dirty="0">
              <a:solidFill>
                <a:srgbClr val="0D0D0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xmlns="" id="{D26761A7-9A2E-4457-A6E2-8A4B39E0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217" y="-1399388"/>
            <a:ext cx="4889656" cy="412564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noFill/>
            <a:round/>
            <a:headEnd/>
            <a:tailEnd/>
          </a:ln>
          <a:effectLst/>
        </p:spPr>
        <p:txBody>
          <a:bodyPr wrap="squar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FFFF00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6"/>
              </a:spcBef>
              <a:buSzPct val="120000"/>
              <a:defRPr/>
            </a:pP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6159E88-4CC1-4229-875C-310A876FC412}"/>
              </a:ext>
            </a:extLst>
          </p:cNvPr>
          <p:cNvSpPr/>
          <p:nvPr/>
        </p:nvSpPr>
        <p:spPr>
          <a:xfrm>
            <a:off x="8034868" y="408762"/>
            <a:ext cx="3960440" cy="1663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7000"/>
              </a:lnSpc>
              <a:spcBef>
                <a:spcPts val="406"/>
              </a:spcBef>
              <a:buSzPct val="120000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Могут   меняться    подходы  к обучению, по иному расставляться   акценты   в   методике,  но   всегда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главной фигурой учебно-воспитательного процесса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должен оставаться 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ребёнок</a:t>
            </a:r>
          </a:p>
          <a:p>
            <a:pPr algn="ctr">
              <a:lnSpc>
                <a:spcPct val="85000"/>
              </a:lnSpc>
              <a:spcBef>
                <a:spcPts val="600"/>
              </a:spcBef>
              <a:buSzPct val="120000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Сухова Т.С.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890" name="Picture 2" descr="http://lensky-kray.ru/index.php?r=img/crop&amp;m=n&amp;a=img&amp;p=1425&amp;w=480&amp;h=270">
            <a:extLst>
              <a:ext uri="{FF2B5EF4-FFF2-40B4-BE49-F238E27FC236}">
                <a16:creationId xmlns:a16="http://schemas.microsoft.com/office/drawing/2014/main" xmlns="" id="{FB823D9C-670F-492D-921F-98B3E80E0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r="56300" b="12586"/>
          <a:stretch/>
        </p:blipFill>
        <p:spPr bwMode="auto">
          <a:xfrm>
            <a:off x="494171" y="408762"/>
            <a:ext cx="1605290" cy="15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8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>
                <a:solidFill>
                  <a:prstClr val="white"/>
                </a:solidFill>
                <a:latin typeface="Arial"/>
              </a:rPr>
              <a:pPr defTabSz="1375467"/>
              <a:t>10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844888" y="1844824"/>
            <a:ext cx="6355567" cy="615553"/>
            <a:chOff x="6182899" y="1463708"/>
            <a:chExt cx="4766675" cy="461663"/>
          </a:xfrm>
        </p:grpSpPr>
        <p:sp>
          <p:nvSpPr>
            <p:cNvPr id="59" name="TextBox 58"/>
            <p:cNvSpPr txBox="1"/>
            <p:nvPr/>
          </p:nvSpPr>
          <p:spPr>
            <a:xfrm>
              <a:off x="6182899" y="1463708"/>
              <a:ext cx="4766675" cy="4616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ru-RU" sz="2000" b="1" dirty="0">
                  <a:solidFill>
                    <a:srgbClr val="525252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Не все частные понятия несут общеразвивающую нагрузку</a:t>
              </a:r>
              <a:endParaRPr lang="en-US" sz="2000" b="1" dirty="0">
                <a:solidFill>
                  <a:srgbClr val="52525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83120" y="1760594"/>
              <a:ext cx="49" cy="15384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479191" y="2815763"/>
            <a:ext cx="456913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375467"/>
            <a:r>
              <a:rPr lang="ru-RU" sz="2000" dirty="0">
                <a:solidFill>
                  <a:srgbClr val="32ACFA">
                    <a:lumMod val="75000"/>
                  </a:srgb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Отбор общих понятий – «стержня»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461772" y="3878468"/>
            <a:ext cx="6742805" cy="660132"/>
            <a:chOff x="6180272" y="2764395"/>
            <a:chExt cx="5057103" cy="495099"/>
          </a:xfrm>
        </p:grpSpPr>
        <p:sp>
          <p:nvSpPr>
            <p:cNvPr id="65" name="TextBox 64"/>
            <p:cNvSpPr txBox="1"/>
            <p:nvPr/>
          </p:nvSpPr>
          <p:spPr>
            <a:xfrm>
              <a:off x="6180272" y="2764395"/>
              <a:ext cx="5057103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ru-RU" sz="2000" b="1" dirty="0">
                  <a:solidFill>
                    <a:srgbClr val="0588DB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Частные понятия концентрируются вокруг этого «стержня»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83120" y="3074828"/>
              <a:ext cx="4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100761" y="4952158"/>
            <a:ext cx="4693509" cy="615553"/>
            <a:chOff x="6183120" y="3564534"/>
            <a:chExt cx="3520131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6183121" y="3564534"/>
              <a:ext cx="3520130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375467"/>
              <a:r>
                <a:rPr lang="ru-RU" sz="2000" b="1" dirty="0">
                  <a:solidFill>
                    <a:srgbClr val="0476BF">
                      <a:lumMod val="75000"/>
                    </a:srgb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Постоянная опора на предыдущие знания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83120" y="3722537"/>
              <a:ext cx="4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89007" y="2314041"/>
            <a:ext cx="2116584" cy="3144640"/>
            <a:chOff x="3778281" y="2115818"/>
            <a:chExt cx="1587438" cy="2358480"/>
          </a:xfrm>
        </p:grpSpPr>
        <p:grpSp>
          <p:nvGrpSpPr>
            <p:cNvPr id="5" name="Group 245"/>
            <p:cNvGrpSpPr/>
            <p:nvPr/>
          </p:nvGrpSpPr>
          <p:grpSpPr>
            <a:xfrm>
              <a:off x="3778281" y="2115818"/>
              <a:ext cx="1587438" cy="2358480"/>
              <a:chOff x="4168751" y="1735138"/>
              <a:chExt cx="1000125" cy="14859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242" name="Freeform 123"/>
              <p:cNvSpPr>
                <a:spLocks/>
              </p:cNvSpPr>
              <p:nvPr/>
            </p:nvSpPr>
            <p:spPr bwMode="auto">
              <a:xfrm>
                <a:off x="4429102" y="3038475"/>
                <a:ext cx="479425" cy="61913"/>
              </a:xfrm>
              <a:custGeom>
                <a:avLst/>
                <a:gdLst/>
                <a:ahLst/>
                <a:cxnLst>
                  <a:cxn ang="0">
                    <a:pos x="163" y="11"/>
                  </a:cxn>
                  <a:cxn ang="0">
                    <a:pos x="153" y="21"/>
                  </a:cxn>
                  <a:cxn ang="0">
                    <a:pos x="10" y="2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53" y="0"/>
                  </a:cxn>
                  <a:cxn ang="0">
                    <a:pos x="163" y="11"/>
                  </a:cxn>
                </a:cxnLst>
                <a:rect l="0" t="0" r="r" b="b"/>
                <a:pathLst>
                  <a:path w="163" h="21">
                    <a:moveTo>
                      <a:pt x="163" y="11"/>
                    </a:moveTo>
                    <a:cubicBezTo>
                      <a:pt x="163" y="16"/>
                      <a:pt x="158" y="21"/>
                      <a:pt x="153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5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8" y="0"/>
                      <a:pt x="163" y="5"/>
                      <a:pt x="163" y="1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" name="Freeform 124"/>
              <p:cNvSpPr>
                <a:spLocks/>
              </p:cNvSpPr>
              <p:nvPr/>
            </p:nvSpPr>
            <p:spPr bwMode="auto">
              <a:xfrm>
                <a:off x="4429102" y="2952750"/>
                <a:ext cx="479425" cy="61913"/>
              </a:xfrm>
              <a:custGeom>
                <a:avLst/>
                <a:gdLst/>
                <a:ahLst/>
                <a:cxnLst>
                  <a:cxn ang="0">
                    <a:pos x="163" y="11"/>
                  </a:cxn>
                  <a:cxn ang="0">
                    <a:pos x="153" y="21"/>
                  </a:cxn>
                  <a:cxn ang="0">
                    <a:pos x="10" y="21"/>
                  </a:cxn>
                  <a:cxn ang="0">
                    <a:pos x="0" y="11"/>
                  </a:cxn>
                  <a:cxn ang="0">
                    <a:pos x="10" y="0"/>
                  </a:cxn>
                  <a:cxn ang="0">
                    <a:pos x="153" y="0"/>
                  </a:cxn>
                  <a:cxn ang="0">
                    <a:pos x="163" y="11"/>
                  </a:cxn>
                </a:cxnLst>
                <a:rect l="0" t="0" r="r" b="b"/>
                <a:pathLst>
                  <a:path w="163" h="21">
                    <a:moveTo>
                      <a:pt x="163" y="11"/>
                    </a:moveTo>
                    <a:cubicBezTo>
                      <a:pt x="163" y="16"/>
                      <a:pt x="158" y="21"/>
                      <a:pt x="153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5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8" y="0"/>
                      <a:pt x="163" y="5"/>
                      <a:pt x="163" y="1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" name="Freeform 125"/>
              <p:cNvSpPr>
                <a:spLocks/>
              </p:cNvSpPr>
              <p:nvPr/>
            </p:nvSpPr>
            <p:spPr bwMode="auto">
              <a:xfrm>
                <a:off x="4470377" y="3125788"/>
                <a:ext cx="379413" cy="95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9" y="0"/>
                  </a:cxn>
                  <a:cxn ang="0">
                    <a:pos x="63" y="30"/>
                  </a:cxn>
                  <a:cxn ang="0">
                    <a:pos x="0" y="0"/>
                  </a:cxn>
                </a:cxnLst>
                <a:rect l="0" t="0" r="r" b="b"/>
                <a:pathLst>
                  <a:path w="129" h="32">
                    <a:moveTo>
                      <a:pt x="0" y="0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120" y="32"/>
                      <a:pt x="63" y="30"/>
                    </a:cubicBezTo>
                    <a:cubicBezTo>
                      <a:pt x="17" y="2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" name="Freeform 237"/>
              <p:cNvSpPr>
                <a:spLocks noEditPoints="1"/>
              </p:cNvSpPr>
              <p:nvPr/>
            </p:nvSpPr>
            <p:spPr bwMode="auto">
              <a:xfrm>
                <a:off x="4168751" y="1735138"/>
                <a:ext cx="1000125" cy="1179513"/>
              </a:xfrm>
              <a:custGeom>
                <a:avLst/>
                <a:gdLst/>
                <a:ahLst/>
                <a:cxnLst>
                  <a:cxn ang="0">
                    <a:pos x="175" y="0"/>
                  </a:cxn>
                  <a:cxn ang="0">
                    <a:pos x="167" y="0"/>
                  </a:cxn>
                  <a:cxn ang="0">
                    <a:pos x="6" y="165"/>
                  </a:cxn>
                  <a:cxn ang="0">
                    <a:pos x="67" y="318"/>
                  </a:cxn>
                  <a:cxn ang="0">
                    <a:pos x="90" y="396"/>
                  </a:cxn>
                  <a:cxn ang="0">
                    <a:pos x="90" y="396"/>
                  </a:cxn>
                  <a:cxn ang="0">
                    <a:pos x="99" y="401"/>
                  </a:cxn>
                  <a:cxn ang="0">
                    <a:pos x="242" y="401"/>
                  </a:cxn>
                  <a:cxn ang="0">
                    <a:pos x="251" y="396"/>
                  </a:cxn>
                  <a:cxn ang="0">
                    <a:pos x="251" y="396"/>
                  </a:cxn>
                  <a:cxn ang="0">
                    <a:pos x="274" y="318"/>
                  </a:cxn>
                  <a:cxn ang="0">
                    <a:pos x="336" y="165"/>
                  </a:cxn>
                  <a:cxn ang="0">
                    <a:pos x="175" y="0"/>
                  </a:cxn>
                  <a:cxn ang="0">
                    <a:pos x="295" y="166"/>
                  </a:cxn>
                  <a:cxn ang="0">
                    <a:pos x="249" y="282"/>
                  </a:cxn>
                  <a:cxn ang="0">
                    <a:pos x="231" y="352"/>
                  </a:cxn>
                  <a:cxn ang="0">
                    <a:pos x="231" y="352"/>
                  </a:cxn>
                  <a:cxn ang="0">
                    <a:pos x="224" y="356"/>
                  </a:cxn>
                  <a:cxn ang="0">
                    <a:pos x="117" y="356"/>
                  </a:cxn>
                  <a:cxn ang="0">
                    <a:pos x="110" y="352"/>
                  </a:cxn>
                  <a:cxn ang="0">
                    <a:pos x="110" y="352"/>
                  </a:cxn>
                  <a:cxn ang="0">
                    <a:pos x="93" y="282"/>
                  </a:cxn>
                  <a:cxn ang="0">
                    <a:pos x="47" y="166"/>
                  </a:cxn>
                  <a:cxn ang="0">
                    <a:pos x="168" y="43"/>
                  </a:cxn>
                  <a:cxn ang="0">
                    <a:pos x="174" y="43"/>
                  </a:cxn>
                  <a:cxn ang="0">
                    <a:pos x="295" y="166"/>
                  </a:cxn>
                </a:cxnLst>
                <a:rect l="0" t="0" r="r" b="b"/>
                <a:pathLst>
                  <a:path w="341" h="401">
                    <a:moveTo>
                      <a:pt x="175" y="0"/>
                    </a:moveTo>
                    <a:cubicBezTo>
                      <a:pt x="167" y="0"/>
                      <a:pt x="167" y="0"/>
                      <a:pt x="167" y="0"/>
                    </a:cubicBezTo>
                    <a:cubicBezTo>
                      <a:pt x="61" y="7"/>
                      <a:pt x="0" y="83"/>
                      <a:pt x="6" y="165"/>
                    </a:cubicBezTo>
                    <a:cubicBezTo>
                      <a:pt x="12" y="254"/>
                      <a:pt x="61" y="264"/>
                      <a:pt x="67" y="318"/>
                    </a:cubicBezTo>
                    <a:cubicBezTo>
                      <a:pt x="73" y="372"/>
                      <a:pt x="90" y="396"/>
                      <a:pt x="90" y="396"/>
                    </a:cubicBezTo>
                    <a:cubicBezTo>
                      <a:pt x="90" y="396"/>
                      <a:pt x="90" y="396"/>
                      <a:pt x="90" y="396"/>
                    </a:cubicBezTo>
                    <a:cubicBezTo>
                      <a:pt x="92" y="399"/>
                      <a:pt x="96" y="401"/>
                      <a:pt x="99" y="401"/>
                    </a:cubicBezTo>
                    <a:cubicBezTo>
                      <a:pt x="242" y="401"/>
                      <a:pt x="242" y="401"/>
                      <a:pt x="242" y="401"/>
                    </a:cubicBezTo>
                    <a:cubicBezTo>
                      <a:pt x="245" y="401"/>
                      <a:pt x="249" y="399"/>
                      <a:pt x="251" y="396"/>
                    </a:cubicBezTo>
                    <a:cubicBezTo>
                      <a:pt x="251" y="396"/>
                      <a:pt x="251" y="396"/>
                      <a:pt x="251" y="396"/>
                    </a:cubicBezTo>
                    <a:cubicBezTo>
                      <a:pt x="251" y="396"/>
                      <a:pt x="268" y="372"/>
                      <a:pt x="274" y="318"/>
                    </a:cubicBezTo>
                    <a:cubicBezTo>
                      <a:pt x="280" y="264"/>
                      <a:pt x="330" y="254"/>
                      <a:pt x="336" y="165"/>
                    </a:cubicBezTo>
                    <a:cubicBezTo>
                      <a:pt x="341" y="83"/>
                      <a:pt x="280" y="7"/>
                      <a:pt x="175" y="0"/>
                    </a:cubicBezTo>
                    <a:close/>
                    <a:moveTo>
                      <a:pt x="295" y="166"/>
                    </a:moveTo>
                    <a:cubicBezTo>
                      <a:pt x="290" y="234"/>
                      <a:pt x="253" y="241"/>
                      <a:pt x="249" y="282"/>
                    </a:cubicBezTo>
                    <a:cubicBezTo>
                      <a:pt x="244" y="322"/>
                      <a:pt x="231" y="352"/>
                      <a:pt x="231" y="352"/>
                    </a:cubicBezTo>
                    <a:cubicBezTo>
                      <a:pt x="231" y="352"/>
                      <a:pt x="231" y="352"/>
                      <a:pt x="231" y="352"/>
                    </a:cubicBezTo>
                    <a:cubicBezTo>
                      <a:pt x="229" y="354"/>
                      <a:pt x="227" y="356"/>
                      <a:pt x="224" y="356"/>
                    </a:cubicBezTo>
                    <a:cubicBezTo>
                      <a:pt x="117" y="356"/>
                      <a:pt x="117" y="356"/>
                      <a:pt x="117" y="356"/>
                    </a:cubicBezTo>
                    <a:cubicBezTo>
                      <a:pt x="114" y="356"/>
                      <a:pt x="112" y="354"/>
                      <a:pt x="110" y="352"/>
                    </a:cubicBezTo>
                    <a:cubicBezTo>
                      <a:pt x="110" y="352"/>
                      <a:pt x="110" y="352"/>
                      <a:pt x="110" y="352"/>
                    </a:cubicBezTo>
                    <a:cubicBezTo>
                      <a:pt x="110" y="352"/>
                      <a:pt x="98" y="322"/>
                      <a:pt x="93" y="282"/>
                    </a:cubicBezTo>
                    <a:cubicBezTo>
                      <a:pt x="89" y="241"/>
                      <a:pt x="51" y="234"/>
                      <a:pt x="47" y="166"/>
                    </a:cubicBezTo>
                    <a:cubicBezTo>
                      <a:pt x="43" y="105"/>
                      <a:pt x="89" y="48"/>
                      <a:pt x="168" y="43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253" y="48"/>
                      <a:pt x="299" y="105"/>
                      <a:pt x="295" y="16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375467"/>
                <a:endParaRPr lang="en-US" sz="2667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74" name="Rectangle 73"/>
            <p:cNvSpPr/>
            <p:nvPr/>
          </p:nvSpPr>
          <p:spPr>
            <a:xfrm>
              <a:off x="3957111" y="2607516"/>
              <a:ext cx="1248686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75467"/>
              <a:r>
                <a:rPr lang="ru-RU" sz="2400" dirty="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Суть</a:t>
              </a:r>
            </a:p>
            <a:p>
              <a:pPr algn="ctr" defTabSz="1375467"/>
              <a:r>
                <a:rPr lang="ru-RU" sz="2400" dirty="0">
                  <a:solidFill>
                    <a:schemeClr val="bg1">
                      <a:lumMod val="65000"/>
                    </a:schemeClr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подход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974321" y="1885539"/>
            <a:ext cx="657827" cy="638993"/>
            <a:chOff x="5074206" y="1751555"/>
            <a:chExt cx="493370" cy="479245"/>
          </a:xfrm>
        </p:grpSpPr>
        <p:sp>
          <p:nvSpPr>
            <p:cNvPr id="300" name="Oval 299"/>
            <p:cNvSpPr/>
            <p:nvPr/>
          </p:nvSpPr>
          <p:spPr>
            <a:xfrm>
              <a:off x="5074206" y="1751555"/>
              <a:ext cx="493370" cy="4792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  <a:latin typeface="FontAwesome" pitchFamily="2" charset="0"/>
              </a:endParaRPr>
            </a:p>
          </p:txBody>
        </p:sp>
        <p:sp>
          <p:nvSpPr>
            <p:cNvPr id="85" name="Freeform 100"/>
            <p:cNvSpPr>
              <a:spLocks noEditPoints="1"/>
            </p:cNvSpPr>
            <p:nvPr/>
          </p:nvSpPr>
          <p:spPr bwMode="auto">
            <a:xfrm>
              <a:off x="5205797" y="1880846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632148" y="2821643"/>
            <a:ext cx="657827" cy="638993"/>
            <a:chOff x="5567576" y="2319119"/>
            <a:chExt cx="493370" cy="479245"/>
          </a:xfrm>
        </p:grpSpPr>
        <p:sp>
          <p:nvSpPr>
            <p:cNvPr id="304" name="Oval 303"/>
            <p:cNvSpPr/>
            <p:nvPr/>
          </p:nvSpPr>
          <p:spPr>
            <a:xfrm>
              <a:off x="5567576" y="2319119"/>
              <a:ext cx="493370" cy="47924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  <a:latin typeface="FontAwesome" pitchFamily="2" charset="0"/>
              </a:endParaRPr>
            </a:p>
          </p:txBody>
        </p:sp>
        <p:sp>
          <p:nvSpPr>
            <p:cNvPr id="87" name="Freeform 131"/>
            <p:cNvSpPr>
              <a:spLocks/>
            </p:cNvSpPr>
            <p:nvPr/>
          </p:nvSpPr>
          <p:spPr bwMode="auto">
            <a:xfrm>
              <a:off x="5709486" y="2452379"/>
              <a:ext cx="209550" cy="212725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94" name="Title 1">
            <a:extLst>
              <a:ext uri="{FF2B5EF4-FFF2-40B4-BE49-F238E27FC236}">
                <a16:creationId xmlns:a16="http://schemas.microsoft.com/office/drawing/2014/main" xmlns="" id="{5BB2647F-8103-4A1B-BBC8-1AB8D21404C8}"/>
              </a:ext>
            </a:extLst>
          </p:cNvPr>
          <p:cNvSpPr txBox="1">
            <a:spLocks/>
          </p:cNvSpPr>
          <p:nvPr/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b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Системно-структурный подход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FE4DFD4D-8222-4C5E-B7AC-0320F993CA11}"/>
              </a:ext>
            </a:extLst>
          </p:cNvPr>
          <p:cNvGrpSpPr/>
          <p:nvPr/>
        </p:nvGrpSpPr>
        <p:grpSpPr>
          <a:xfrm>
            <a:off x="3226425" y="4918954"/>
            <a:ext cx="657827" cy="638993"/>
            <a:chOff x="3226425" y="4918954"/>
            <a:chExt cx="657827" cy="638993"/>
          </a:xfrm>
        </p:grpSpPr>
        <p:sp>
          <p:nvSpPr>
            <p:cNvPr id="45" name="Oval 44"/>
            <p:cNvSpPr/>
            <p:nvPr/>
          </p:nvSpPr>
          <p:spPr>
            <a:xfrm>
              <a:off x="3226425" y="4918954"/>
              <a:ext cx="657827" cy="6389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  <a:latin typeface="FontAwesome" pitchFamily="2" charset="0"/>
              </a:endParaRPr>
            </a:p>
          </p:txBody>
        </p:sp>
        <p:sp>
          <p:nvSpPr>
            <p:cNvPr id="95" name="Freeform 64">
              <a:extLst>
                <a:ext uri="{FF2B5EF4-FFF2-40B4-BE49-F238E27FC236}">
                  <a16:creationId xmlns:a16="http://schemas.microsoft.com/office/drawing/2014/main" xmlns="" id="{C5432C8C-5AE5-4C36-8367-C594FF115C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0270" y="5043157"/>
              <a:ext cx="440327" cy="366500"/>
            </a:xfrm>
            <a:custGeom>
              <a:avLst/>
              <a:gdLst/>
              <a:ahLst/>
              <a:cxnLst>
                <a:cxn ang="0">
                  <a:pos x="77" y="51"/>
                </a:cxn>
                <a:cxn ang="0">
                  <a:pos x="75" y="55"/>
                </a:cxn>
                <a:cxn ang="0">
                  <a:pos x="59" y="63"/>
                </a:cxn>
                <a:cxn ang="0">
                  <a:pos x="57" y="64"/>
                </a:cxn>
                <a:cxn ang="0">
                  <a:pos x="55" y="63"/>
                </a:cxn>
                <a:cxn ang="0">
                  <a:pos x="39" y="55"/>
                </a:cxn>
                <a:cxn ang="0">
                  <a:pos x="39" y="55"/>
                </a:cxn>
                <a:cxn ang="0">
                  <a:pos x="38" y="55"/>
                </a:cxn>
                <a:cxn ang="0">
                  <a:pos x="22" y="63"/>
                </a:cxn>
                <a:cxn ang="0">
                  <a:pos x="20" y="64"/>
                </a:cxn>
                <a:cxn ang="0">
                  <a:pos x="18" y="63"/>
                </a:cxn>
                <a:cxn ang="0">
                  <a:pos x="2" y="55"/>
                </a:cxn>
                <a:cxn ang="0">
                  <a:pos x="0" y="51"/>
                </a:cxn>
                <a:cxn ang="0">
                  <a:pos x="0" y="37"/>
                </a:cxn>
                <a:cxn ang="0">
                  <a:pos x="3" y="32"/>
                </a:cxn>
                <a:cxn ang="0">
                  <a:pos x="18" y="26"/>
                </a:cxn>
                <a:cxn ang="0">
                  <a:pos x="18" y="11"/>
                </a:cxn>
                <a:cxn ang="0">
                  <a:pos x="21" y="7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56" y="7"/>
                </a:cxn>
                <a:cxn ang="0">
                  <a:pos x="59" y="11"/>
                </a:cxn>
                <a:cxn ang="0">
                  <a:pos x="59" y="26"/>
                </a:cxn>
                <a:cxn ang="0">
                  <a:pos x="75" y="32"/>
                </a:cxn>
                <a:cxn ang="0">
                  <a:pos x="77" y="37"/>
                </a:cxn>
                <a:cxn ang="0">
                  <a:pos x="77" y="51"/>
                </a:cxn>
                <a:cxn ang="0">
                  <a:pos x="35" y="36"/>
                </a:cxn>
                <a:cxn ang="0">
                  <a:pos x="20" y="30"/>
                </a:cxn>
                <a:cxn ang="0">
                  <a:pos x="6" y="36"/>
                </a:cxn>
                <a:cxn ang="0">
                  <a:pos x="20" y="42"/>
                </a:cxn>
                <a:cxn ang="0">
                  <a:pos x="35" y="36"/>
                </a:cxn>
                <a:cxn ang="0">
                  <a:pos x="36" y="51"/>
                </a:cxn>
                <a:cxn ang="0">
                  <a:pos x="36" y="40"/>
                </a:cxn>
                <a:cxn ang="0">
                  <a:pos x="23" y="46"/>
                </a:cxn>
                <a:cxn ang="0">
                  <a:pos x="23" y="58"/>
                </a:cxn>
                <a:cxn ang="0">
                  <a:pos x="36" y="51"/>
                </a:cxn>
                <a:cxn ang="0">
                  <a:pos x="54" y="11"/>
                </a:cxn>
                <a:cxn ang="0">
                  <a:pos x="39" y="5"/>
                </a:cxn>
                <a:cxn ang="0">
                  <a:pos x="23" y="11"/>
                </a:cxn>
                <a:cxn ang="0">
                  <a:pos x="39" y="18"/>
                </a:cxn>
                <a:cxn ang="0">
                  <a:pos x="54" y="11"/>
                </a:cxn>
                <a:cxn ang="0">
                  <a:pos x="55" y="26"/>
                </a:cxn>
                <a:cxn ang="0">
                  <a:pos x="55" y="16"/>
                </a:cxn>
                <a:cxn ang="0">
                  <a:pos x="41" y="22"/>
                </a:cxn>
                <a:cxn ang="0">
                  <a:pos x="41" y="32"/>
                </a:cxn>
                <a:cxn ang="0">
                  <a:pos x="55" y="26"/>
                </a:cxn>
                <a:cxn ang="0">
                  <a:pos x="71" y="36"/>
                </a:cxn>
                <a:cxn ang="0">
                  <a:pos x="57" y="30"/>
                </a:cxn>
                <a:cxn ang="0">
                  <a:pos x="42" y="36"/>
                </a:cxn>
                <a:cxn ang="0">
                  <a:pos x="57" y="42"/>
                </a:cxn>
                <a:cxn ang="0">
                  <a:pos x="71" y="36"/>
                </a:cxn>
                <a:cxn ang="0">
                  <a:pos x="73" y="51"/>
                </a:cxn>
                <a:cxn ang="0">
                  <a:pos x="73" y="40"/>
                </a:cxn>
                <a:cxn ang="0">
                  <a:pos x="59" y="46"/>
                </a:cxn>
                <a:cxn ang="0">
                  <a:pos x="59" y="58"/>
                </a:cxn>
                <a:cxn ang="0">
                  <a:pos x="73" y="51"/>
                </a:cxn>
              </a:cxnLst>
              <a:rect l="0" t="0" r="r" b="b"/>
              <a:pathLst>
                <a:path w="77" h="64">
                  <a:moveTo>
                    <a:pt x="77" y="51"/>
                  </a:moveTo>
                  <a:cubicBezTo>
                    <a:pt x="77" y="53"/>
                    <a:pt x="76" y="55"/>
                    <a:pt x="75" y="5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8" y="64"/>
                    <a:pt x="58" y="64"/>
                    <a:pt x="57" y="64"/>
                  </a:cubicBezTo>
                  <a:cubicBezTo>
                    <a:pt x="56" y="64"/>
                    <a:pt x="55" y="64"/>
                    <a:pt x="55" y="63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1" y="64"/>
                    <a:pt x="20" y="64"/>
                  </a:cubicBezTo>
                  <a:cubicBezTo>
                    <a:pt x="20" y="64"/>
                    <a:pt x="19" y="64"/>
                    <a:pt x="18" y="6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3"/>
                    <a:pt x="3" y="3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8"/>
                    <a:pt x="21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8" y="8"/>
                    <a:pt x="59" y="10"/>
                    <a:pt x="59" y="11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5"/>
                    <a:pt x="77" y="37"/>
                  </a:cubicBezTo>
                  <a:lnTo>
                    <a:pt x="77" y="51"/>
                  </a:lnTo>
                  <a:close/>
                  <a:moveTo>
                    <a:pt x="35" y="36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0" y="42"/>
                    <a:pt x="20" y="42"/>
                    <a:pt x="20" y="42"/>
                  </a:cubicBezTo>
                  <a:lnTo>
                    <a:pt x="35" y="36"/>
                  </a:lnTo>
                  <a:close/>
                  <a:moveTo>
                    <a:pt x="36" y="5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36" y="51"/>
                  </a:lnTo>
                  <a:close/>
                  <a:moveTo>
                    <a:pt x="54" y="1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9" y="18"/>
                    <a:pt x="39" y="18"/>
                    <a:pt x="39" y="18"/>
                  </a:cubicBezTo>
                  <a:lnTo>
                    <a:pt x="54" y="11"/>
                  </a:lnTo>
                  <a:close/>
                  <a:moveTo>
                    <a:pt x="55" y="2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55" y="26"/>
                  </a:lnTo>
                  <a:close/>
                  <a:moveTo>
                    <a:pt x="71" y="36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57" y="42"/>
                    <a:pt x="57" y="42"/>
                    <a:pt x="57" y="42"/>
                  </a:cubicBezTo>
                  <a:lnTo>
                    <a:pt x="71" y="36"/>
                  </a:lnTo>
                  <a:close/>
                  <a:moveTo>
                    <a:pt x="73" y="51"/>
                  </a:moveTo>
                  <a:cubicBezTo>
                    <a:pt x="73" y="40"/>
                    <a:pt x="73" y="40"/>
                    <a:pt x="73" y="40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8"/>
                    <a:pt x="59" y="58"/>
                    <a:pt x="59" y="58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3B1EB14-9E9B-48C4-80B6-7D9A9BB95A96}"/>
              </a:ext>
            </a:extLst>
          </p:cNvPr>
          <p:cNvGrpSpPr/>
          <p:nvPr/>
        </p:nvGrpSpPr>
        <p:grpSpPr>
          <a:xfrm>
            <a:off x="3643929" y="3886615"/>
            <a:ext cx="657827" cy="638993"/>
            <a:chOff x="3643929" y="3886615"/>
            <a:chExt cx="657827" cy="638993"/>
          </a:xfrm>
        </p:grpSpPr>
        <p:sp>
          <p:nvSpPr>
            <p:cNvPr id="308" name="Oval 307"/>
            <p:cNvSpPr/>
            <p:nvPr/>
          </p:nvSpPr>
          <p:spPr>
            <a:xfrm>
              <a:off x="3643929" y="3886615"/>
              <a:ext cx="657827" cy="6389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2667" dirty="0">
                <a:solidFill>
                  <a:prstClr val="white"/>
                </a:solidFill>
                <a:latin typeface="FontAwesome" pitchFamily="2" charset="0"/>
              </a:endParaRPr>
            </a:p>
          </p:txBody>
        </p:sp>
        <p:sp>
          <p:nvSpPr>
            <p:cNvPr id="96" name="Freeform 126">
              <a:extLst>
                <a:ext uri="{FF2B5EF4-FFF2-40B4-BE49-F238E27FC236}">
                  <a16:creationId xmlns:a16="http://schemas.microsoft.com/office/drawing/2014/main" xmlns="" id="{97A98322-4DDB-4EDE-A3A5-E98F12BA7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944" y="3976667"/>
              <a:ext cx="354130" cy="455779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1" y="64"/>
                </a:cxn>
                <a:cxn ang="0">
                  <a:pos x="0" y="62"/>
                </a:cxn>
                <a:cxn ang="0">
                  <a:pos x="1" y="61"/>
                </a:cxn>
                <a:cxn ang="0">
                  <a:pos x="22" y="46"/>
                </a:cxn>
                <a:cxn ang="0">
                  <a:pos x="1" y="36"/>
                </a:cxn>
                <a:cxn ang="0">
                  <a:pos x="24" y="41"/>
                </a:cxn>
                <a:cxn ang="0">
                  <a:pos x="27" y="31"/>
                </a:cxn>
                <a:cxn ang="0">
                  <a:pos x="7" y="18"/>
                </a:cxn>
                <a:cxn ang="0">
                  <a:pos x="27" y="28"/>
                </a:cxn>
                <a:cxn ang="0">
                  <a:pos x="28" y="21"/>
                </a:cxn>
                <a:cxn ang="0">
                  <a:pos x="23" y="0"/>
                </a:cxn>
                <a:cxn ang="0">
                  <a:pos x="31" y="21"/>
                </a:cxn>
                <a:cxn ang="0">
                  <a:pos x="31" y="25"/>
                </a:cxn>
                <a:cxn ang="0">
                  <a:pos x="48" y="18"/>
                </a:cxn>
                <a:cxn ang="0">
                  <a:pos x="30" y="32"/>
                </a:cxn>
                <a:cxn ang="0">
                  <a:pos x="27" y="42"/>
                </a:cxn>
                <a:cxn ang="0">
                  <a:pos x="50" y="39"/>
                </a:cxn>
                <a:cxn ang="0">
                  <a:pos x="25" y="46"/>
                </a:cxn>
              </a:cxnLst>
              <a:rect l="0" t="0" r="r" b="b"/>
              <a:pathLst>
                <a:path w="50" h="64">
                  <a:moveTo>
                    <a:pt x="25" y="46"/>
                  </a:moveTo>
                  <a:cubicBezTo>
                    <a:pt x="20" y="57"/>
                    <a:pt x="11" y="64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61"/>
                    <a:pt x="0" y="61"/>
                    <a:pt x="1" y="61"/>
                  </a:cubicBezTo>
                  <a:cubicBezTo>
                    <a:pt x="10" y="61"/>
                    <a:pt x="17" y="55"/>
                    <a:pt x="22" y="46"/>
                  </a:cubicBezTo>
                  <a:cubicBezTo>
                    <a:pt x="17" y="48"/>
                    <a:pt x="6" y="50"/>
                    <a:pt x="1" y="36"/>
                  </a:cubicBezTo>
                  <a:cubicBezTo>
                    <a:pt x="15" y="30"/>
                    <a:pt x="22" y="37"/>
                    <a:pt x="24" y="41"/>
                  </a:cubicBezTo>
                  <a:cubicBezTo>
                    <a:pt x="25" y="38"/>
                    <a:pt x="26" y="35"/>
                    <a:pt x="27" y="31"/>
                  </a:cubicBezTo>
                  <a:cubicBezTo>
                    <a:pt x="27" y="31"/>
                    <a:pt x="9" y="34"/>
                    <a:pt x="7" y="18"/>
                  </a:cubicBezTo>
                  <a:cubicBezTo>
                    <a:pt x="23" y="12"/>
                    <a:pt x="27" y="28"/>
                    <a:pt x="27" y="28"/>
                  </a:cubicBezTo>
                  <a:cubicBezTo>
                    <a:pt x="27" y="26"/>
                    <a:pt x="28" y="21"/>
                    <a:pt x="28" y="21"/>
                  </a:cubicBezTo>
                  <a:cubicBezTo>
                    <a:pt x="28" y="21"/>
                    <a:pt x="14" y="12"/>
                    <a:pt x="23" y="0"/>
                  </a:cubicBezTo>
                  <a:cubicBezTo>
                    <a:pt x="39" y="5"/>
                    <a:pt x="31" y="21"/>
                    <a:pt x="31" y="21"/>
                  </a:cubicBezTo>
                  <a:cubicBezTo>
                    <a:pt x="31" y="21"/>
                    <a:pt x="31" y="24"/>
                    <a:pt x="31" y="25"/>
                  </a:cubicBezTo>
                  <a:cubicBezTo>
                    <a:pt x="31" y="25"/>
                    <a:pt x="37" y="14"/>
                    <a:pt x="48" y="18"/>
                  </a:cubicBezTo>
                  <a:cubicBezTo>
                    <a:pt x="48" y="35"/>
                    <a:pt x="30" y="32"/>
                    <a:pt x="30" y="32"/>
                  </a:cubicBezTo>
                  <a:cubicBezTo>
                    <a:pt x="29" y="35"/>
                    <a:pt x="29" y="39"/>
                    <a:pt x="27" y="42"/>
                  </a:cubicBezTo>
                  <a:cubicBezTo>
                    <a:pt x="27" y="42"/>
                    <a:pt x="38" y="30"/>
                    <a:pt x="50" y="39"/>
                  </a:cubicBezTo>
                  <a:cubicBezTo>
                    <a:pt x="43" y="57"/>
                    <a:pt x="25" y="46"/>
                    <a:pt x="25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0F1AE45D-0292-4999-BA8D-69B4A222E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5" y="94468"/>
            <a:ext cx="876877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813"/>
              </a:spcBef>
              <a:buClr>
                <a:srgbClr val="000000"/>
              </a:buClr>
              <a:buSzPct val="100000"/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+mj-lt"/>
              </a:rPr>
              <a:t>Вовлечение детей в проектную деятельность</a:t>
            </a:r>
          </a:p>
        </p:txBody>
      </p:sp>
      <p:pic>
        <p:nvPicPr>
          <p:cNvPr id="17412" name="Рисунок 1">
            <a:extLst>
              <a:ext uri="{FF2B5EF4-FFF2-40B4-BE49-F238E27FC236}">
                <a16:creationId xmlns:a16="http://schemas.microsoft.com/office/drawing/2014/main" xmlns="" id="{3BAEF7E6-A9EB-4460-8452-1B679F939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5"/>
          <a:stretch/>
        </p:blipFill>
        <p:spPr bwMode="auto">
          <a:xfrm>
            <a:off x="138545" y="1114909"/>
            <a:ext cx="3653199" cy="287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>
            <a:extLst>
              <a:ext uri="{FF2B5EF4-FFF2-40B4-BE49-F238E27FC236}">
                <a16:creationId xmlns:a16="http://schemas.microsoft.com/office/drawing/2014/main" xmlns="" id="{B4AD38C0-D917-43D6-ADFC-E389D34736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6" t="5796" r="10065" b="9187"/>
          <a:stretch/>
        </p:blipFill>
        <p:spPr bwMode="auto">
          <a:xfrm>
            <a:off x="4215693" y="1114909"/>
            <a:ext cx="3456384" cy="287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B540DAD7-896C-4196-B70C-9F4C3E145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106800"/>
            <a:ext cx="4608512" cy="25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xmlns="" id="{C8C13D0E-97DB-416A-89F8-75CEA8EA1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118914"/>
            <a:ext cx="3821521" cy="286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>
            <a:extLst>
              <a:ext uri="{FF2B5EF4-FFF2-40B4-BE49-F238E27FC236}">
                <a16:creationId xmlns:a16="http://schemas.microsoft.com/office/drawing/2014/main" xmlns="" id="{B566DB66-8121-44A8-AD31-5F54AED367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" b="18328"/>
          <a:stretch/>
        </p:blipFill>
        <p:spPr bwMode="auto">
          <a:xfrm>
            <a:off x="6528048" y="4106799"/>
            <a:ext cx="430212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306221"/>
            <a:ext cx="3744416" cy="2800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3632" y="116632"/>
            <a:ext cx="7320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Научно-практическая конференция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«В ответственности за будущее»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r="6764"/>
          <a:stretch/>
        </p:blipFill>
        <p:spPr>
          <a:xfrm rot="10800000">
            <a:off x="191344" y="4218965"/>
            <a:ext cx="3744415" cy="2559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9200" y="2673001"/>
            <a:ext cx="4081692" cy="2295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7" r="10251"/>
          <a:stretch/>
        </p:blipFill>
        <p:spPr>
          <a:xfrm rot="5400000">
            <a:off x="5978750" y="2689468"/>
            <a:ext cx="4122930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0922" y="2673000"/>
            <a:ext cx="4081691" cy="22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3472" y="980728"/>
            <a:ext cx="950505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Задачи НПК являются:</a:t>
            </a: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/>
              <a:t>•	</a:t>
            </a:r>
            <a:r>
              <a:rPr lang="ru-RU" sz="2800" dirty="0"/>
              <a:t>выявление одаренных обучающихся, склонных к исследовательской работе, оказание им всесторонней поддержки;</a:t>
            </a:r>
          </a:p>
          <a:p>
            <a:r>
              <a:rPr lang="ru-RU" sz="2800" dirty="0"/>
              <a:t>•	вовлечение обучающихся в исследовательскую деятельность, приобщение к решению задач, которые имеют практическое значение для развития науки, культуры, и создание условий для успешной реализации проекта;</a:t>
            </a:r>
          </a:p>
          <a:p>
            <a:r>
              <a:rPr lang="ru-RU" sz="2800" dirty="0"/>
              <a:t>•	предоставление возможности педагогам повысить уровень профессионализма, </a:t>
            </a:r>
            <a:r>
              <a:rPr lang="ru-RU" sz="2800" dirty="0" err="1"/>
              <a:t>самореализоваться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656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-99392"/>
            <a:ext cx="11737304" cy="715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Конкурсы, в которых ученики нашей школы в разные годы становились победителями и призёрами: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Дистанционный конкурс по химии "Растворение и растворы. Химические реакции: ОВР и РИО"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Всероссийские молодежные историко-археологических чтения, которые проходили в Северном (Арктическом) федеральном университете </a:t>
            </a:r>
            <a:r>
              <a:rPr lang="ru-RU" sz="2400" dirty="0" err="1"/>
              <a:t>им.М.В.Ломоносова</a:t>
            </a:r>
            <a:endParaRPr lang="ru-RU" sz="24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Международный конкурс исследовательских и творческих работ "Г.Я. Седов. Цель - Полюс"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Городской историко-краеведческий проект учащихся "Географы и путешественники Петербурга"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Городской конкурс исследовательских работ "Война. Блокада. Ленинград"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Международная юношеская научная конференция "Пушкин, Тургенев, Санкт-Петербург и мировая культура"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Научно-практическая конференция "Фестиваль науки - дорога в </a:t>
            </a:r>
            <a:r>
              <a:rPr lang="ru-RU" sz="2400" dirty="0" err="1"/>
              <a:t>Политех</a:t>
            </a:r>
            <a:r>
              <a:rPr lang="ru-RU" sz="2400" dirty="0"/>
              <a:t>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Юношеская научно-практическая конференция в рамках открытого городского </a:t>
            </a:r>
            <a:r>
              <a:rPr lang="ru-RU" sz="2400" dirty="0" err="1"/>
              <a:t>межмузейного</a:t>
            </a:r>
            <a:r>
              <a:rPr lang="ru-RU" sz="2400" dirty="0"/>
              <a:t> конкурса исследовательской деятельности </a:t>
            </a:r>
            <a:r>
              <a:rPr lang="ru-RU" sz="2400" dirty="0" err="1"/>
              <a:t>учащися</a:t>
            </a:r>
            <a:r>
              <a:rPr lang="ru-RU" sz="2400" dirty="0"/>
              <a:t> "Музей открывает фонды"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Городской историко-краеведческий конкурс "Военно-оборонительное зодчество северо-запада Руси"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Городской командный конкурс знатоков этикета "Петербуржец 21 века"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Городской конкурс по биологии "</a:t>
            </a:r>
            <a:r>
              <a:rPr lang="ru-RU" sz="2400" dirty="0" err="1"/>
              <a:t>Биопрактикум</a:t>
            </a:r>
            <a:r>
              <a:rPr lang="ru-RU" sz="2400" dirty="0"/>
              <a:t>"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Открытый литературно-художественный конкурс проекта "Азбука блокады"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5545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90F37-B173-4FAC-80AE-9B62D5AAE703}"/>
              </a:ext>
            </a:extLst>
          </p:cNvPr>
          <p:cNvSpPr txBox="1">
            <a:spLocks/>
          </p:cNvSpPr>
          <p:nvPr/>
        </p:nvSpPr>
        <p:spPr>
          <a:xfrm>
            <a:off x="500942" y="527365"/>
            <a:ext cx="3587465" cy="1996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Индивидуальные образовательные маршруты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xmlns="" id="{3556B153-6A42-44C9-BB36-B6E41A6604CA}"/>
              </a:ext>
            </a:extLst>
          </p:cNvPr>
          <p:cNvSpPr/>
          <p:nvPr/>
        </p:nvSpPr>
        <p:spPr>
          <a:xfrm rot="5400000">
            <a:off x="6996520" y="441995"/>
            <a:ext cx="2520000" cy="25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FB2C171-DC50-4011-B738-22DACF2146D9}"/>
              </a:ext>
            </a:extLst>
          </p:cNvPr>
          <p:cNvSpPr txBox="1"/>
          <p:nvPr/>
        </p:nvSpPr>
        <p:spPr>
          <a:xfrm>
            <a:off x="7181740" y="1014308"/>
            <a:ext cx="2147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ученых, творческих учителей, работников культуры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4C7BED-AF13-4C58-A560-0E54F0BCADEB}"/>
              </a:ext>
            </a:extLst>
          </p:cNvPr>
          <p:cNvSpPr txBox="1"/>
          <p:nvPr/>
        </p:nvSpPr>
        <p:spPr>
          <a:xfrm>
            <a:off x="6654906" y="283948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диспутов</a:t>
            </a:r>
          </a:p>
        </p:txBody>
      </p:sp>
      <p:sp>
        <p:nvSpPr>
          <p:cNvPr id="32" name="Шестиугольник 31">
            <a:extLst>
              <a:ext uri="{FF2B5EF4-FFF2-40B4-BE49-F238E27FC236}">
                <a16:creationId xmlns:a16="http://schemas.microsoft.com/office/drawing/2014/main" xmlns="" id="{679C8891-4EF9-43F9-9866-F6D22FFB51F2}"/>
              </a:ext>
            </a:extLst>
          </p:cNvPr>
          <p:cNvSpPr/>
          <p:nvPr/>
        </p:nvSpPr>
        <p:spPr>
          <a:xfrm rot="5400000">
            <a:off x="5683224" y="2352722"/>
            <a:ext cx="2520000" cy="25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Шестиугольник 32">
            <a:extLst>
              <a:ext uri="{FF2B5EF4-FFF2-40B4-BE49-F238E27FC236}">
                <a16:creationId xmlns:a16="http://schemas.microsoft.com/office/drawing/2014/main" xmlns="" id="{51D3AD4D-1764-40A9-A7E2-10C3ECF57202}"/>
              </a:ext>
            </a:extLst>
          </p:cNvPr>
          <p:cNvSpPr/>
          <p:nvPr/>
        </p:nvSpPr>
        <p:spPr>
          <a:xfrm rot="5400000">
            <a:off x="8256520" y="2377021"/>
            <a:ext cx="2520000" cy="25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xmlns="" id="{FF7DEFF6-EB6D-4F1E-A292-3A59DF5F6B84}"/>
              </a:ext>
            </a:extLst>
          </p:cNvPr>
          <p:cNvSpPr/>
          <p:nvPr/>
        </p:nvSpPr>
        <p:spPr>
          <a:xfrm rot="5400000">
            <a:off x="6961475" y="4304331"/>
            <a:ext cx="2520000" cy="25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xmlns="" id="{0027A169-44B7-4DCD-8A6D-815DD62E8B99}"/>
              </a:ext>
            </a:extLst>
          </p:cNvPr>
          <p:cNvSpPr/>
          <p:nvPr/>
        </p:nvSpPr>
        <p:spPr>
          <a:xfrm rot="5400000">
            <a:off x="4397781" y="4291599"/>
            <a:ext cx="2520000" cy="25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930E9A80-83A9-4BF9-8C89-DE989A778335}"/>
              </a:ext>
            </a:extLst>
          </p:cNvPr>
          <p:cNvSpPr/>
          <p:nvPr/>
        </p:nvSpPr>
        <p:spPr>
          <a:xfrm rot="5400000">
            <a:off x="3111133" y="2352722"/>
            <a:ext cx="2520000" cy="25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xmlns="" id="{F687A051-425F-4B01-821D-2C9B37326078}"/>
              </a:ext>
            </a:extLst>
          </p:cNvPr>
          <p:cNvSpPr/>
          <p:nvPr/>
        </p:nvSpPr>
        <p:spPr>
          <a:xfrm rot="5400000">
            <a:off x="4413216" y="413845"/>
            <a:ext cx="2520000" cy="2520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4DD8738-2B00-4115-922C-5483FE59843E}"/>
              </a:ext>
            </a:extLst>
          </p:cNvPr>
          <p:cNvSpPr txBox="1"/>
          <p:nvPr/>
        </p:nvSpPr>
        <p:spPr>
          <a:xfrm>
            <a:off x="7267120" y="482074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о новейших достижениях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C1DB247-56A0-448F-A5FC-B3CAE236CC2B}"/>
              </a:ext>
            </a:extLst>
          </p:cNvPr>
          <p:cNvSpPr txBox="1"/>
          <p:nvPr/>
        </p:nvSpPr>
        <p:spPr>
          <a:xfrm>
            <a:off x="5835551" y="2671555"/>
            <a:ext cx="2188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дополнительных индивидуальных и групповых занятий для подготовки к олимпиадам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9226A8-A831-42A0-AAD8-EF49FB090B1A}"/>
              </a:ext>
            </a:extLst>
          </p:cNvPr>
          <p:cNvSpPr txBox="1"/>
          <p:nvPr/>
        </p:nvSpPr>
        <p:spPr>
          <a:xfrm>
            <a:off x="4747119" y="499061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обучающихся с новинками литературы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054A556-A202-4891-B1DD-577EC124FE8C}"/>
              </a:ext>
            </a:extLst>
          </p:cNvPr>
          <p:cNvSpPr txBox="1"/>
          <p:nvPr/>
        </p:nvSpPr>
        <p:spPr>
          <a:xfrm>
            <a:off x="8545372" y="306215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консультативной помощи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161AF23-13D9-4EA1-A520-D4190FA79DAF}"/>
              </a:ext>
            </a:extLst>
          </p:cNvPr>
          <p:cNvSpPr txBox="1"/>
          <p:nvPr/>
        </p:nvSpPr>
        <p:spPr>
          <a:xfrm>
            <a:off x="3442590" y="287405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диспутов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14A2096-A4FA-448F-AA08-32B03A61BF6B}"/>
              </a:ext>
            </a:extLst>
          </p:cNvPr>
          <p:cNvSpPr txBox="1"/>
          <p:nvPr/>
        </p:nvSpPr>
        <p:spPr>
          <a:xfrm>
            <a:off x="4736199" y="108335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высокого уровня компьютерной грамотности </a:t>
            </a:r>
          </a:p>
        </p:txBody>
      </p:sp>
    </p:spTree>
    <p:extLst>
      <p:ext uri="{BB962C8B-B14F-4D97-AF65-F5344CB8AC3E}">
        <p14:creationId xmlns:p14="http://schemas.microsoft.com/office/powerpoint/2010/main" val="94520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45" y="305862"/>
            <a:ext cx="11059939" cy="404680"/>
          </a:xfrm>
          <a:prstGeom prst="rect">
            <a:avLst/>
          </a:prstGeo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Алгоритм работы с высокомотивированными и одаренными учениками 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+mn-lt"/>
              <a:cs typeface="Segoe UI Semibold" panose="020B07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>
                <a:solidFill>
                  <a:prstClr val="white"/>
                </a:solidFill>
                <a:latin typeface="Arial"/>
              </a:rPr>
              <a:pPr defTabSz="1375467"/>
              <a:t>16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6206080-7F67-4C10-9EEB-20968ECB8A17}"/>
              </a:ext>
            </a:extLst>
          </p:cNvPr>
          <p:cNvGrpSpPr/>
          <p:nvPr/>
        </p:nvGrpSpPr>
        <p:grpSpPr>
          <a:xfrm>
            <a:off x="5879976" y="887113"/>
            <a:ext cx="6481458" cy="5453841"/>
            <a:chOff x="1182204" y="1475468"/>
            <a:chExt cx="9811078" cy="5391149"/>
          </a:xfrm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374217" y="4385884"/>
              <a:ext cx="1873251" cy="2480733"/>
            </a:xfrm>
            <a:custGeom>
              <a:avLst/>
              <a:gdLst/>
              <a:ahLst/>
              <a:cxnLst>
                <a:cxn ang="0">
                  <a:pos x="885" y="361"/>
                </a:cxn>
                <a:cxn ang="0">
                  <a:pos x="840" y="315"/>
                </a:cxn>
                <a:cxn ang="0">
                  <a:pos x="379" y="777"/>
                </a:cxn>
                <a:cxn ang="0">
                  <a:pos x="379" y="1172"/>
                </a:cxn>
                <a:cxn ang="0">
                  <a:pos x="0" y="1172"/>
                </a:cxn>
                <a:cxn ang="0">
                  <a:pos x="0" y="620"/>
                </a:cxn>
                <a:cxn ang="0">
                  <a:pos x="572" y="49"/>
                </a:cxn>
                <a:cxn ang="0">
                  <a:pos x="523" y="0"/>
                </a:cxn>
                <a:cxn ang="0">
                  <a:pos x="885" y="0"/>
                </a:cxn>
                <a:cxn ang="0">
                  <a:pos x="885" y="361"/>
                </a:cxn>
              </a:cxnLst>
              <a:rect l="0" t="0" r="r" b="b"/>
              <a:pathLst>
                <a:path w="885" h="1172">
                  <a:moveTo>
                    <a:pt x="885" y="361"/>
                  </a:moveTo>
                  <a:lnTo>
                    <a:pt x="840" y="315"/>
                  </a:lnTo>
                  <a:lnTo>
                    <a:pt x="379" y="777"/>
                  </a:lnTo>
                  <a:lnTo>
                    <a:pt x="379" y="1172"/>
                  </a:lnTo>
                  <a:lnTo>
                    <a:pt x="0" y="1172"/>
                  </a:lnTo>
                  <a:lnTo>
                    <a:pt x="0" y="620"/>
                  </a:lnTo>
                  <a:lnTo>
                    <a:pt x="572" y="49"/>
                  </a:lnTo>
                  <a:lnTo>
                    <a:pt x="523" y="0"/>
                  </a:lnTo>
                  <a:lnTo>
                    <a:pt x="885" y="0"/>
                  </a:lnTo>
                  <a:lnTo>
                    <a:pt x="885" y="3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948767" y="1475468"/>
              <a:ext cx="1540933" cy="1591733"/>
            </a:xfrm>
            <a:custGeom>
              <a:avLst/>
              <a:gdLst/>
              <a:ahLst/>
              <a:cxnLst>
                <a:cxn ang="0">
                  <a:pos x="313" y="41"/>
                </a:cxn>
                <a:cxn ang="0">
                  <a:pos x="709" y="437"/>
                </a:cxn>
                <a:cxn ang="0">
                  <a:pos x="682" y="463"/>
                </a:cxn>
                <a:cxn ang="0">
                  <a:pos x="728" y="509"/>
                </a:cxn>
                <a:cxn ang="0">
                  <a:pos x="483" y="752"/>
                </a:cxn>
                <a:cxn ang="0">
                  <a:pos x="41" y="312"/>
                </a:cxn>
                <a:cxn ang="0">
                  <a:pos x="0" y="352"/>
                </a:cxn>
                <a:cxn ang="0">
                  <a:pos x="0" y="0"/>
                </a:cxn>
                <a:cxn ang="0">
                  <a:pos x="349" y="0"/>
                </a:cxn>
                <a:cxn ang="0">
                  <a:pos x="313" y="41"/>
                </a:cxn>
              </a:cxnLst>
              <a:rect l="0" t="0" r="r" b="b"/>
              <a:pathLst>
                <a:path w="728" h="752">
                  <a:moveTo>
                    <a:pt x="313" y="41"/>
                  </a:moveTo>
                  <a:lnTo>
                    <a:pt x="709" y="437"/>
                  </a:lnTo>
                  <a:lnTo>
                    <a:pt x="682" y="463"/>
                  </a:lnTo>
                  <a:lnTo>
                    <a:pt x="728" y="509"/>
                  </a:lnTo>
                  <a:lnTo>
                    <a:pt x="483" y="752"/>
                  </a:lnTo>
                  <a:lnTo>
                    <a:pt x="41" y="31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349" y="0"/>
                  </a:lnTo>
                  <a:lnTo>
                    <a:pt x="313" y="4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944534" y="3416452"/>
              <a:ext cx="1555751" cy="1604433"/>
            </a:xfrm>
            <a:custGeom>
              <a:avLst/>
              <a:gdLst/>
              <a:ahLst/>
              <a:cxnLst>
                <a:cxn ang="0">
                  <a:pos x="316" y="49"/>
                </a:cxn>
                <a:cxn ang="0">
                  <a:pos x="711" y="442"/>
                </a:cxn>
                <a:cxn ang="0">
                  <a:pos x="686" y="465"/>
                </a:cxn>
                <a:cxn ang="0">
                  <a:pos x="735" y="514"/>
                </a:cxn>
                <a:cxn ang="0">
                  <a:pos x="493" y="758"/>
                </a:cxn>
                <a:cxn ang="0">
                  <a:pos x="49" y="316"/>
                </a:cxn>
                <a:cxn ang="0">
                  <a:pos x="0" y="363"/>
                </a:cxn>
                <a:cxn ang="0">
                  <a:pos x="0" y="0"/>
                </a:cxn>
                <a:cxn ang="0">
                  <a:pos x="364" y="0"/>
                </a:cxn>
                <a:cxn ang="0">
                  <a:pos x="316" y="49"/>
                </a:cxn>
              </a:cxnLst>
              <a:rect l="0" t="0" r="r" b="b"/>
              <a:pathLst>
                <a:path w="735" h="758">
                  <a:moveTo>
                    <a:pt x="316" y="49"/>
                  </a:moveTo>
                  <a:lnTo>
                    <a:pt x="711" y="442"/>
                  </a:lnTo>
                  <a:lnTo>
                    <a:pt x="686" y="465"/>
                  </a:lnTo>
                  <a:lnTo>
                    <a:pt x="735" y="514"/>
                  </a:lnTo>
                  <a:lnTo>
                    <a:pt x="493" y="758"/>
                  </a:lnTo>
                  <a:lnTo>
                    <a:pt x="49" y="316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316" y="4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706534" y="2455484"/>
              <a:ext cx="1540933" cy="1581149"/>
            </a:xfrm>
            <a:custGeom>
              <a:avLst/>
              <a:gdLst/>
              <a:ahLst/>
              <a:cxnLst>
                <a:cxn ang="0">
                  <a:pos x="728" y="350"/>
                </a:cxn>
                <a:cxn ang="0">
                  <a:pos x="684" y="306"/>
                </a:cxn>
                <a:cxn ang="0">
                  <a:pos x="241" y="747"/>
                </a:cxn>
                <a:cxn ang="0">
                  <a:pos x="0" y="507"/>
                </a:cxn>
                <a:cxn ang="0">
                  <a:pos x="42" y="460"/>
                </a:cxn>
                <a:cxn ang="0">
                  <a:pos x="21" y="439"/>
                </a:cxn>
                <a:cxn ang="0">
                  <a:pos x="419" y="42"/>
                </a:cxn>
                <a:cxn ang="0">
                  <a:pos x="377" y="0"/>
                </a:cxn>
                <a:cxn ang="0">
                  <a:pos x="728" y="0"/>
                </a:cxn>
                <a:cxn ang="0">
                  <a:pos x="728" y="350"/>
                </a:cxn>
              </a:cxnLst>
              <a:rect l="0" t="0" r="r" b="b"/>
              <a:pathLst>
                <a:path w="728" h="747">
                  <a:moveTo>
                    <a:pt x="728" y="350"/>
                  </a:moveTo>
                  <a:lnTo>
                    <a:pt x="684" y="306"/>
                  </a:lnTo>
                  <a:lnTo>
                    <a:pt x="241" y="747"/>
                  </a:lnTo>
                  <a:lnTo>
                    <a:pt x="0" y="507"/>
                  </a:lnTo>
                  <a:lnTo>
                    <a:pt x="42" y="460"/>
                  </a:lnTo>
                  <a:lnTo>
                    <a:pt x="21" y="439"/>
                  </a:lnTo>
                  <a:lnTo>
                    <a:pt x="419" y="42"/>
                  </a:lnTo>
                  <a:lnTo>
                    <a:pt x="377" y="0"/>
                  </a:lnTo>
                  <a:lnTo>
                    <a:pt x="728" y="0"/>
                  </a:lnTo>
                  <a:lnTo>
                    <a:pt x="728" y="35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Text Placeholder 3"/>
            <p:cNvSpPr txBox="1">
              <a:spLocks/>
            </p:cNvSpPr>
            <p:nvPr/>
          </p:nvSpPr>
          <p:spPr>
            <a:xfrm rot="19086412">
              <a:off x="6625271" y="4604403"/>
              <a:ext cx="381515" cy="41043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2667" dirty="0">
                  <a:solidFill>
                    <a:prstClr val="white"/>
                  </a:solidFill>
                  <a:latin typeface="Arial"/>
                </a:rPr>
                <a:t>01</a:t>
              </a: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 rot="2817072">
              <a:off x="5152979" y="3593668"/>
              <a:ext cx="381515" cy="41043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2667" dirty="0">
                  <a:solidFill>
                    <a:prstClr val="white"/>
                  </a:solidFill>
                  <a:latin typeface="Arial"/>
                </a:rPr>
                <a:t>02</a:t>
              </a: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 rot="18997969">
              <a:off x="6605518" y="2660510"/>
              <a:ext cx="381515" cy="41043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2667" dirty="0">
                  <a:solidFill>
                    <a:prstClr val="white"/>
                  </a:solidFill>
                  <a:latin typeface="Arial"/>
                </a:rPr>
                <a:t>03</a:t>
              </a:r>
            </a:p>
          </p:txBody>
        </p:sp>
        <p:sp>
          <p:nvSpPr>
            <p:cNvPr id="22" name="Text Placeholder 3"/>
            <p:cNvSpPr txBox="1">
              <a:spLocks/>
            </p:cNvSpPr>
            <p:nvPr/>
          </p:nvSpPr>
          <p:spPr>
            <a:xfrm rot="2817072">
              <a:off x="5173301" y="1687286"/>
              <a:ext cx="381515" cy="410433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en-US" sz="2667" dirty="0">
                  <a:solidFill>
                    <a:prstClr val="white"/>
                  </a:solidFill>
                  <a:latin typeface="Arial"/>
                </a:rPr>
                <a:t>04</a:t>
              </a:r>
            </a:p>
          </p:txBody>
        </p:sp>
        <p:sp>
          <p:nvSpPr>
            <p:cNvPr id="30" name="Freeform 100"/>
            <p:cNvSpPr>
              <a:spLocks noEditPoints="1"/>
            </p:cNvSpPr>
            <p:nvPr/>
          </p:nvSpPr>
          <p:spPr bwMode="auto">
            <a:xfrm>
              <a:off x="5521175" y="6248931"/>
              <a:ext cx="511715" cy="490540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187"/>
            <p:cNvSpPr>
              <a:spLocks noEditPoints="1"/>
            </p:cNvSpPr>
            <p:nvPr/>
          </p:nvSpPr>
          <p:spPr bwMode="auto">
            <a:xfrm>
              <a:off x="7380591" y="4445706"/>
              <a:ext cx="580319" cy="375036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52"/>
            <p:cNvSpPr>
              <a:spLocks noEditPoints="1"/>
            </p:cNvSpPr>
            <p:nvPr/>
          </p:nvSpPr>
          <p:spPr bwMode="auto">
            <a:xfrm>
              <a:off x="4308605" y="3465587"/>
              <a:ext cx="558447" cy="55844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7346965" y="2382489"/>
              <a:ext cx="481521" cy="681703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152"/>
            <p:cNvSpPr>
              <a:spLocks noEditPoints="1"/>
            </p:cNvSpPr>
            <p:nvPr/>
          </p:nvSpPr>
          <p:spPr bwMode="auto">
            <a:xfrm>
              <a:off x="4288343" y="1536164"/>
              <a:ext cx="529296" cy="48914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375467"/>
              <a:endParaRPr lang="en-US" sz="2667" dirty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31532" y="4385884"/>
              <a:ext cx="2843979" cy="4867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1375467"/>
              <a:r>
                <a:rPr lang="ru-RU" sz="1600" b="1" dirty="0">
                  <a:solidFill>
                    <a:srgbClr val="0476BF"/>
                  </a:solidFill>
                </a:rPr>
                <a:t>Системное мышление</a:t>
              </a:r>
            </a:p>
          </p:txBody>
        </p:sp>
        <p:grpSp>
          <p:nvGrpSpPr>
            <p:cNvPr id="40" name="Group 58"/>
            <p:cNvGrpSpPr/>
            <p:nvPr/>
          </p:nvGrpSpPr>
          <p:grpSpPr>
            <a:xfrm>
              <a:off x="8131531" y="2564901"/>
              <a:ext cx="2861751" cy="497427"/>
              <a:chOff x="7174424" y="1381166"/>
              <a:chExt cx="2146313" cy="373070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174425" y="1600395"/>
                <a:ext cx="2146312" cy="1538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1219170">
                  <a:spcBef>
                    <a:spcPct val="20000"/>
                  </a:spcBef>
                  <a:defRPr/>
                </a:pPr>
                <a:endParaRPr lang="en-US" sz="133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174424" y="1381166"/>
                <a:ext cx="1573228" cy="36508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defTabSz="1375467"/>
                <a:r>
                  <a:rPr lang="ru-RU" sz="1600" b="1" dirty="0">
                    <a:solidFill>
                      <a:srgbClr val="32ACFA"/>
                    </a:solidFill>
                  </a:rPr>
                  <a:t>Высокий результат ЕГЭ</a:t>
                </a:r>
              </a:p>
            </p:txBody>
          </p:sp>
        </p:grpSp>
        <p:grpSp>
          <p:nvGrpSpPr>
            <p:cNvPr id="43" name="Group 56"/>
            <p:cNvGrpSpPr/>
            <p:nvPr/>
          </p:nvGrpSpPr>
          <p:grpSpPr>
            <a:xfrm>
              <a:off x="1612550" y="3498588"/>
              <a:ext cx="2512019" cy="459327"/>
              <a:chOff x="-296511" y="1420650"/>
              <a:chExt cx="2276197" cy="34449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-296510" y="1611304"/>
                <a:ext cx="2276196" cy="1538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1219170">
                  <a:spcBef>
                    <a:spcPct val="20000"/>
                  </a:spcBef>
                  <a:defRPr/>
                </a:pPr>
                <a:endParaRPr lang="en-US" sz="133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-296511" y="1420650"/>
                <a:ext cx="2276197" cy="1846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r" defTabSz="1375467"/>
                <a:r>
                  <a:rPr lang="ru-RU" sz="1600" b="1" dirty="0">
                    <a:solidFill>
                      <a:srgbClr val="0E5A8B"/>
                    </a:solidFill>
                    <a:latin typeface="Arial"/>
                  </a:rPr>
                  <a:t>Система знаний</a:t>
                </a:r>
                <a:endParaRPr lang="en-US" sz="1600" b="1" dirty="0">
                  <a:solidFill>
                    <a:srgbClr val="0E5A8B"/>
                  </a:solidFill>
                  <a:latin typeface="Arial"/>
                </a:endParaRPr>
              </a:p>
            </p:txBody>
          </p:sp>
        </p:grpSp>
        <p:grpSp>
          <p:nvGrpSpPr>
            <p:cNvPr id="46" name="Group 56"/>
            <p:cNvGrpSpPr/>
            <p:nvPr/>
          </p:nvGrpSpPr>
          <p:grpSpPr>
            <a:xfrm>
              <a:off x="1182204" y="1533907"/>
              <a:ext cx="3008796" cy="476491"/>
              <a:chOff x="-276911" y="1407777"/>
              <a:chExt cx="2256597" cy="357368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-119566" y="1611304"/>
                <a:ext cx="2099252" cy="1538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defTabSz="1219170">
                  <a:spcBef>
                    <a:spcPct val="20000"/>
                  </a:spcBef>
                  <a:defRPr/>
                </a:pPr>
                <a:endParaRPr lang="en-US" sz="1333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276911" y="1407777"/>
                <a:ext cx="2243657" cy="1846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r" defTabSz="1375467"/>
                <a:r>
                  <a:rPr lang="ru-RU" sz="1600" b="1" dirty="0">
                    <a:solidFill>
                      <a:srgbClr val="A1A1A1"/>
                    </a:solidFill>
                  </a:rPr>
                  <a:t>Победа на олимпиаде</a:t>
                </a:r>
              </a:p>
            </p:txBody>
          </p:sp>
        </p:grp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A45630B-3171-4D80-A919-F49CD6C15DEC}"/>
              </a:ext>
            </a:extLst>
          </p:cNvPr>
          <p:cNvSpPr/>
          <p:nvPr/>
        </p:nvSpPr>
        <p:spPr>
          <a:xfrm>
            <a:off x="198384" y="1028711"/>
            <a:ext cx="659946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1. Проведение индивидуальной оценки творческих и интеллектуальных возможностей и способностей обучающихся.</a:t>
            </a:r>
          </a:p>
          <a:p>
            <a:r>
              <a:rPr lang="ru-RU" sz="2200" dirty="0"/>
              <a:t>2. Анализ успешности ученика, какие результаты работы он показывает.</a:t>
            </a:r>
          </a:p>
          <a:p>
            <a:r>
              <a:rPr lang="ru-RU" sz="2200" dirty="0"/>
              <a:t>3. Выявление интересов, предпочтений и особенностей каждого ученика. </a:t>
            </a:r>
          </a:p>
          <a:p>
            <a:r>
              <a:rPr lang="ru-RU" sz="2200" dirty="0"/>
              <a:t>4. Создание условий для самореализации одаренных детей и поддержка их в деятельности. </a:t>
            </a:r>
          </a:p>
          <a:p>
            <a:r>
              <a:rPr lang="ru-RU" sz="2200" dirty="0"/>
              <a:t>5. Работа по плану. По ходу работы корректировка плана с учетом потребностей учеников.</a:t>
            </a:r>
          </a:p>
          <a:p>
            <a:r>
              <a:rPr lang="ru-RU" sz="2200" dirty="0"/>
              <a:t>6. Контроль участия талантливых школьников в конкурсах и соревнованиях различного уровня.</a:t>
            </a:r>
          </a:p>
          <a:p>
            <a:r>
              <a:rPr lang="ru-RU" sz="2200" dirty="0"/>
              <a:t>7. Организация системы поощрения высокомотивированных и одаренных школьников.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D1F3D10-A3A1-4185-B83B-59B433FE6EC1}"/>
              </a:ext>
            </a:extLst>
          </p:cNvPr>
          <p:cNvSpPr/>
          <p:nvPr/>
        </p:nvSpPr>
        <p:spPr>
          <a:xfrm>
            <a:off x="1631504" y="369819"/>
            <a:ext cx="9336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Специализированные образовательные площадки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0D116B8-4332-4B8A-B58F-24FE0B8D31C0}"/>
              </a:ext>
            </a:extLst>
          </p:cNvPr>
          <p:cNvSpPr/>
          <p:nvPr/>
        </p:nvSpPr>
        <p:spPr>
          <a:xfrm>
            <a:off x="695400" y="1412776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Образовательный центр «Сириус» в г. Сочи,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Учебно-тренировочные сборы «Современная биология» на базе Центра дополнительного образования одаренных школьников в г. Кирове,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клубы Санкт-Петербургского дворца творчества юных,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Эколого-биологический центр,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Академия цифровых технологий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62BE50-C898-48F7-B8C2-86BAB7C1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95" y="1412776"/>
            <a:ext cx="2857500" cy="1600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E1B0908-B8A5-45AA-AED9-799A3303A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08" y="3140968"/>
            <a:ext cx="5106666" cy="1512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0F6C82-95F0-4D54-B606-6D88B46502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r="6911" b="12111"/>
          <a:stretch/>
        </p:blipFill>
        <p:spPr>
          <a:xfrm>
            <a:off x="6791400" y="4723189"/>
            <a:ext cx="5124695" cy="17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5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98E4911-2BE4-4CC7-A45F-32383E3F6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3" b="6851"/>
          <a:stretch/>
        </p:blipFill>
        <p:spPr>
          <a:xfrm>
            <a:off x="119644" y="158225"/>
            <a:ext cx="9144000" cy="45365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921F22-15CE-4FD1-AE7B-9D7F39F5F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r="8404"/>
          <a:stretch/>
        </p:blipFill>
        <p:spPr>
          <a:xfrm>
            <a:off x="7605301" y="3270775"/>
            <a:ext cx="446449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2DF5BAA2-4423-477F-B77B-0A0BB79D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116632"/>
            <a:ext cx="1144927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5000"/>
              </a:lnSpc>
              <a:buSzPct val="100000"/>
              <a:tabLst>
                <a:tab pos="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600" dirty="0">
                <a:solidFill>
                  <a:srgbClr val="0D0D0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Правила выявления детей, проявивших выдающиеся способности, сопровождения и мониторинга их дальнейшего развития</a:t>
            </a:r>
            <a:r>
              <a:rPr lang="ru-RU" altLang="ru-RU" sz="3200" dirty="0">
                <a:solidFill>
                  <a:srgbClr val="0D0D0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</a:p>
          <a:p>
            <a:pPr>
              <a:lnSpc>
                <a:spcPct val="105000"/>
              </a:lnSpc>
              <a:buSzPct val="100000"/>
              <a:tabLst>
                <a:tab pos="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400" dirty="0">
              <a:solidFill>
                <a:srgbClr val="0D0D0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89013">
              <a:lnSpc>
                <a:spcPct val="105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от 17.11.2015 № 1239</a:t>
            </a:r>
          </a:p>
          <a:p>
            <a:pPr marL="989013">
              <a:lnSpc>
                <a:spcPct val="105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</a:t>
            </a:r>
            <a:r>
              <a:rPr lang="ru-RU" altLang="ru-RU" sz="2400" dirty="0" err="1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Минобрнауки</a:t>
            </a:r>
            <a:r>
              <a:rPr lang="ru-RU" altLang="ru-RU" sz="24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от 24.02.2016 № 134</a:t>
            </a:r>
          </a:p>
          <a:p>
            <a:pPr>
              <a:lnSpc>
                <a:spcPct val="105000"/>
              </a:lnSpc>
              <a:buSzPct val="100000"/>
            </a:pPr>
            <a:endParaRPr lang="ru-RU" altLang="ru-RU" sz="1800" b="1" i="1" dirty="0">
              <a:solidFill>
                <a:srgbClr val="0D0D0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5000"/>
              </a:lnSpc>
              <a:buSzPct val="100000"/>
            </a:pPr>
            <a:r>
              <a:rPr lang="ru-RU" altLang="ru-RU" sz="2200" b="1" i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Выявление одаренных детей осуществляется … посредством проведения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88813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2DF5BAA2-4423-477F-B77B-0A0BB79D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7" y="0"/>
            <a:ext cx="120006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SzPct val="100000"/>
              <a:tabLst>
                <a:tab pos="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600" dirty="0">
                <a:solidFill>
                  <a:srgbClr val="0D0D0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Показатели качества работы школы:</a:t>
            </a:r>
            <a:endParaRPr lang="ru-RU" altLang="ru-RU" sz="32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Соответствие деятельности образовательного учреждения законодательству Российской Федерации в области образования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Кадровое обеспечение образовательного процесса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высокого качества обучения и воспитания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доступности качественного образования </a:t>
            </a:r>
          </a:p>
          <a:p>
            <a:pPr marL="538163">
              <a:lnSpc>
                <a:spcPct val="90000"/>
              </a:lnSpc>
              <a:spcBef>
                <a:spcPts val="400"/>
              </a:spcBef>
              <a:buSzPct val="100000"/>
            </a:pPr>
            <a:r>
              <a:rPr lang="ru-RU" altLang="ru-RU" sz="20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(…численность учащихся – участников различных олимпиад, смотров, конкурсов, а также численность учащихся – победителей и призеров олимпиад, смотров, конкурсов, в том числе регионального, федерального, международного уровня)</a:t>
            </a:r>
            <a:endParaRPr lang="ru-RU" altLang="ru-RU" sz="24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Создание условий для внеурочной деятельности обучающихся и организации дополнительного образования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Эффективное использование современных образовательных технологий в образовательном процессе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программы развития образовательного учреждения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Создание условий для сохранения здоровья обучающихся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комплексной безопасности и охраны труда в образовательном в учреждении</a:t>
            </a:r>
          </a:p>
          <a:p>
            <a:pPr marL="457200" indent="-457200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altLang="ru-RU" sz="23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Создание системы государственно-общественного управления образовательным учреждением</a:t>
            </a:r>
          </a:p>
        </p:txBody>
      </p:sp>
    </p:spTree>
    <p:extLst>
      <p:ext uri="{BB962C8B-B14F-4D97-AF65-F5344CB8AC3E}">
        <p14:creationId xmlns:p14="http://schemas.microsoft.com/office/powerpoint/2010/main" val="87321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xmlns="" id="{2DF5BAA2-4423-477F-B77B-0A0BB79D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16632"/>
            <a:ext cx="8488693" cy="12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5000"/>
              </a:lnSpc>
              <a:buSzPct val="100000"/>
            </a:pPr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РЕЗУЛЬТАТЫ УЧАСТИЯ ШКОЛЫ</a:t>
            </a:r>
          </a:p>
          <a:p>
            <a:pPr algn="ctr">
              <a:lnSpc>
                <a:spcPct val="105000"/>
              </a:lnSpc>
              <a:buSzPct val="100000"/>
            </a:pPr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олимпиадах </a:t>
            </a:r>
            <a:endParaRPr lang="ru-RU" altLang="ru-RU" sz="36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22913"/>
              </p:ext>
            </p:extLst>
          </p:nvPr>
        </p:nvGraphicFramePr>
        <p:xfrm>
          <a:off x="119338" y="1538844"/>
          <a:ext cx="11881316" cy="5242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7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7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78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78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978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978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32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районный этап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региональный этап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заключительный этап ВСОШ и всероссийские олимпиады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участники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победители и призеры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участники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победители и призеры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участники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победители и призеры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3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2017-2018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148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46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19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14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2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3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2018-2019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155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42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18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5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16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3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2019-2020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119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45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15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4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15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3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2020-2021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120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50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12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10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1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3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2021-2022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149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31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8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</a:rPr>
                        <a:t>17</a:t>
                      </a:r>
                      <a:endParaRPr lang="ru-RU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</a:rPr>
                        <a:t>3</a:t>
                      </a:r>
                      <a:endParaRPr lang="ru-RU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9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xmlns="" id="{2DF5BAA2-4423-477F-B77B-0A0BB79D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6632"/>
            <a:ext cx="1131908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5000"/>
              </a:lnSpc>
              <a:buSzPct val="100000"/>
              <a:tabLst>
                <a:tab pos="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600" dirty="0">
                <a:solidFill>
                  <a:srgbClr val="0D0D0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    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Направления работы:</a:t>
            </a: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105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выявление одарённых детей;</a:t>
            </a:r>
          </a:p>
          <a:p>
            <a:pPr marL="457200" indent="-457200">
              <a:lnSpc>
                <a:spcPct val="105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проектирование и внедрение программы работы с одаренными детьми;</a:t>
            </a:r>
          </a:p>
          <a:p>
            <a:pPr marL="457200" indent="-457200">
              <a:lnSpc>
                <a:spcPct val="105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сопровождение образовательной деятельности одаренных детей 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xmlns="" id="{2DF5BAA2-4423-477F-B77B-0A0BB79DB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5" y="2564904"/>
            <a:ext cx="1119975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anchor="b" anchorCtr="1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chemeClr val="bg1"/>
                </a:solidFill>
                <a:latin typeface="Tahom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SzPct val="100000"/>
              <a:tabLst>
                <a:tab pos="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600" dirty="0">
                <a:solidFill>
                  <a:srgbClr val="0D0D0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	    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Выявление одаренных детей осуществляется 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  <a:tabLst>
                <a:tab pos="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посредством проведения:</a:t>
            </a: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105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олимпиад и иных интеллектуальных и (или) творческих конкурсов;</a:t>
            </a:r>
          </a:p>
          <a:p>
            <a:pPr marL="457200" indent="-457200">
              <a:lnSpc>
                <a:spcPct val="105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творческой, физкультурно-спортивной деятельности;</a:t>
            </a:r>
          </a:p>
          <a:p>
            <a:pPr marL="457200" indent="-457200">
              <a:lnSpc>
                <a:spcPct val="105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D0D0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мероприятий, направленных на пропаганду научных знаний, творческих и спортивных достижений.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335" y="2276872"/>
            <a:ext cx="11953329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0"/>
            <a:ext cx="12000656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Программа сопровождения одаренных детей</a:t>
            </a:r>
          </a:p>
          <a:p>
            <a:pPr>
              <a:lnSpc>
                <a:spcPct val="90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Цель программы – </a:t>
            </a:r>
            <a:r>
              <a:rPr lang="ru-RU" sz="2800" dirty="0"/>
              <a:t>разработать систему, которая помогает выявлять одаренных детей и сопровождать их образовательную деятельность в условиях введения федеральных государственных образовательных стандартов (ФГОС) общего образования.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800" dirty="0"/>
              <a:t>1.	Повысить качество образования на основе индивидуального подхода к развитию каждого ученика с учетом ФГОС общего образования.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800" dirty="0"/>
              <a:t>2.	Выявить одаренных и талантливых детей и сопровождать их образовательную деятельность.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800" dirty="0"/>
              <a:t>3.	Создать вариативную образовательную среду, внедрить индивидуальные образовательные маршруты для одаренных детей.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800" dirty="0"/>
              <a:t>4.	Разработать инструментарий, чтобы диагностировать и сопровождать детскую одаренность в условиях информационно-образовательной среды.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800" dirty="0"/>
              <a:t>5.	Реализовать систему партнерского взаимодействия с другими образовательными организациями.</a:t>
            </a:r>
          </a:p>
        </p:txBody>
      </p:sp>
    </p:spTree>
    <p:extLst>
      <p:ext uri="{BB962C8B-B14F-4D97-AF65-F5344CB8AC3E}">
        <p14:creationId xmlns:p14="http://schemas.microsoft.com/office/powerpoint/2010/main" val="105103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defTabSz="1375467"/>
            <a:fld id="{C136B7D2-B98C-44FD-8D04-7EC62A564975}" type="slidenum">
              <a:rPr lang="en-US">
                <a:solidFill>
                  <a:prstClr val="white"/>
                </a:solidFill>
                <a:latin typeface="Arial"/>
              </a:rPr>
              <a:pPr defTabSz="1375467"/>
              <a:t>7</a:t>
            </a:fld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844994" y="2162726"/>
            <a:ext cx="1993406" cy="717235"/>
            <a:chOff x="764014" y="1573092"/>
            <a:chExt cx="1561295" cy="537926"/>
          </a:xfrm>
        </p:grpSpPr>
        <p:sp>
          <p:nvSpPr>
            <p:cNvPr id="27" name="Text Placeholder 3"/>
            <p:cNvSpPr txBox="1">
              <a:spLocks/>
            </p:cNvSpPr>
            <p:nvPr/>
          </p:nvSpPr>
          <p:spPr>
            <a:xfrm>
              <a:off x="780673" y="1573092"/>
              <a:ext cx="1544636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ru-RU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Стартовый возраст ученика</a:t>
              </a:r>
              <a:endParaRPr lang="en-US" sz="2133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8" name="Text Placeholder 3"/>
            <p:cNvSpPr txBox="1">
              <a:spLocks/>
            </p:cNvSpPr>
            <p:nvPr/>
          </p:nvSpPr>
          <p:spPr>
            <a:xfrm>
              <a:off x="764014" y="1957177"/>
              <a:ext cx="1544637" cy="1538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ru-RU" sz="1333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чем раньше, тем лучше</a:t>
              </a:r>
            </a:p>
          </p:txBody>
        </p:sp>
      </p:grpSp>
      <p:sp>
        <p:nvSpPr>
          <p:cNvPr id="75" name="Oval 74"/>
          <p:cNvSpPr/>
          <p:nvPr/>
        </p:nvSpPr>
        <p:spPr>
          <a:xfrm>
            <a:off x="1649198" y="1660246"/>
            <a:ext cx="363729" cy="3637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24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grpSp>
        <p:nvGrpSpPr>
          <p:cNvPr id="6" name="Group 25"/>
          <p:cNvGrpSpPr/>
          <p:nvPr/>
        </p:nvGrpSpPr>
        <p:grpSpPr>
          <a:xfrm>
            <a:off x="2855157" y="2147979"/>
            <a:ext cx="1993401" cy="738664"/>
            <a:chOff x="747359" y="1944321"/>
            <a:chExt cx="1561292" cy="553998"/>
          </a:xfrm>
        </p:grpSpPr>
        <p:sp>
          <p:nvSpPr>
            <p:cNvPr id="53" name="Text Placeholder 3"/>
            <p:cNvSpPr txBox="1">
              <a:spLocks/>
            </p:cNvSpPr>
            <p:nvPr/>
          </p:nvSpPr>
          <p:spPr>
            <a:xfrm>
              <a:off x="747359" y="1944321"/>
              <a:ext cx="1561292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ru-RU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Системно-структурный подход</a:t>
              </a:r>
              <a:endPara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4" name="Text Placeholder 3"/>
            <p:cNvSpPr txBox="1">
              <a:spLocks/>
            </p:cNvSpPr>
            <p:nvPr/>
          </p:nvSpPr>
          <p:spPr>
            <a:xfrm>
              <a:off x="764014" y="1957176"/>
              <a:ext cx="1544637" cy="1538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endParaRPr>
            </a:p>
          </p:txBody>
        </p:sp>
      </p:grpSp>
      <p:sp>
        <p:nvSpPr>
          <p:cNvPr id="76" name="Oval 75"/>
          <p:cNvSpPr/>
          <p:nvPr/>
        </p:nvSpPr>
        <p:spPr>
          <a:xfrm>
            <a:off x="3680627" y="1660246"/>
            <a:ext cx="363729" cy="363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24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grpSp>
        <p:nvGrpSpPr>
          <p:cNvPr id="8" name="Group 25"/>
          <p:cNvGrpSpPr/>
          <p:nvPr/>
        </p:nvGrpSpPr>
        <p:grpSpPr>
          <a:xfrm>
            <a:off x="5043172" y="2147930"/>
            <a:ext cx="1988891" cy="738664"/>
            <a:chOff x="764014" y="1944283"/>
            <a:chExt cx="1711481" cy="553998"/>
          </a:xfrm>
        </p:grpSpPr>
        <p:sp>
          <p:nvSpPr>
            <p:cNvPr id="56" name="Text Placeholder 3"/>
            <p:cNvSpPr txBox="1">
              <a:spLocks/>
            </p:cNvSpPr>
            <p:nvPr/>
          </p:nvSpPr>
          <p:spPr>
            <a:xfrm>
              <a:off x="778431" y="1944283"/>
              <a:ext cx="1697064" cy="5539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ru-RU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Вовлечение детей в проектную деятельность</a:t>
              </a:r>
            </a:p>
          </p:txBody>
        </p:sp>
        <p:sp>
          <p:nvSpPr>
            <p:cNvPr id="68" name="Text Placeholder 3"/>
            <p:cNvSpPr txBox="1">
              <a:spLocks/>
            </p:cNvSpPr>
            <p:nvPr/>
          </p:nvSpPr>
          <p:spPr>
            <a:xfrm>
              <a:off x="764014" y="1957176"/>
              <a:ext cx="1544637" cy="15384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endParaRPr lang="en-US" sz="133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5847377" y="1660246"/>
            <a:ext cx="363729" cy="3637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24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grpSp>
        <p:nvGrpSpPr>
          <p:cNvPr id="11" name="Group 25"/>
          <p:cNvGrpSpPr/>
          <p:nvPr/>
        </p:nvGrpSpPr>
        <p:grpSpPr>
          <a:xfrm>
            <a:off x="7104112" y="2162726"/>
            <a:ext cx="2196516" cy="947011"/>
            <a:chOff x="671145" y="1631520"/>
            <a:chExt cx="1730373" cy="710258"/>
          </a:xfrm>
        </p:grpSpPr>
        <p:sp>
          <p:nvSpPr>
            <p:cNvPr id="70" name="Text Placeholder 3"/>
            <p:cNvSpPr txBox="1">
              <a:spLocks/>
            </p:cNvSpPr>
            <p:nvPr/>
          </p:nvSpPr>
          <p:spPr>
            <a:xfrm>
              <a:off x="671145" y="1631520"/>
              <a:ext cx="1730373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ru-RU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Подготовка к практическому туру </a:t>
              </a:r>
              <a:endPara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endParaRPr>
            </a:p>
          </p:txBody>
        </p:sp>
        <p:sp>
          <p:nvSpPr>
            <p:cNvPr id="71" name="Text Placeholder 3"/>
            <p:cNvSpPr txBox="1">
              <a:spLocks/>
            </p:cNvSpPr>
            <p:nvPr/>
          </p:nvSpPr>
          <p:spPr>
            <a:xfrm>
              <a:off x="671145" y="2034097"/>
              <a:ext cx="1730373" cy="30768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ru-RU" sz="1333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на других образовательных площадках</a:t>
              </a:r>
              <a:endParaRPr lang="en-US" sz="133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014126" y="1660246"/>
            <a:ext cx="363729" cy="3637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24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</a:p>
        </p:txBody>
      </p:sp>
      <p:grpSp>
        <p:nvGrpSpPr>
          <p:cNvPr id="14" name="Group 25"/>
          <p:cNvGrpSpPr/>
          <p:nvPr/>
        </p:nvGrpSpPr>
        <p:grpSpPr>
          <a:xfrm>
            <a:off x="9315579" y="2181125"/>
            <a:ext cx="2116148" cy="927991"/>
            <a:chOff x="751943" y="1645782"/>
            <a:chExt cx="1657431" cy="695992"/>
          </a:xfrm>
        </p:grpSpPr>
        <p:sp>
          <p:nvSpPr>
            <p:cNvPr id="73" name="Text Placeholder 3"/>
            <p:cNvSpPr txBox="1">
              <a:spLocks/>
            </p:cNvSpPr>
            <p:nvPr/>
          </p:nvSpPr>
          <p:spPr>
            <a:xfrm>
              <a:off x="751943" y="1645782"/>
              <a:ext cx="1657431" cy="36933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ru-RU" sz="16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Любить дело за которое взялся</a:t>
              </a:r>
            </a:p>
          </p:txBody>
        </p:sp>
        <p:sp>
          <p:nvSpPr>
            <p:cNvPr id="74" name="Text Placeholder 3"/>
            <p:cNvSpPr txBox="1">
              <a:spLocks/>
            </p:cNvSpPr>
            <p:nvPr/>
          </p:nvSpPr>
          <p:spPr>
            <a:xfrm>
              <a:off x="844819" y="2034094"/>
              <a:ext cx="1383026" cy="30768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9170">
                <a:spcBef>
                  <a:spcPct val="20000"/>
                </a:spcBef>
                <a:defRPr/>
              </a:pPr>
              <a:r>
                <a:rPr lang="ru-RU" sz="1333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главный фактор успеха</a:t>
              </a:r>
              <a:r>
                <a:rPr lang="en-US" sz="1333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</a:t>
              </a:r>
              <a:endParaRPr lang="en-US" sz="1333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10180879" y="1660246"/>
            <a:ext cx="363729" cy="3637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r>
              <a:rPr lang="en-US" sz="2400" dirty="0">
                <a:solidFill>
                  <a:prstClr val="white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xmlns="" id="{64E5E454-2D80-4EB1-AC0E-B9D88F0B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Факторы результативной подготовки</a:t>
            </a:r>
          </a:p>
        </p:txBody>
      </p:sp>
      <p:pic>
        <p:nvPicPr>
          <p:cNvPr id="63" name="Рисунок 3">
            <a:extLst>
              <a:ext uri="{FF2B5EF4-FFF2-40B4-BE49-F238E27FC236}">
                <a16:creationId xmlns:a16="http://schemas.microsoft.com/office/drawing/2014/main" xmlns="" id="{CC33FBC4-7A2E-4632-A4D6-41D62DCEA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843" y="3500924"/>
            <a:ext cx="3843231" cy="2881142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Рисунок 5">
            <a:extLst>
              <a:ext uri="{FF2B5EF4-FFF2-40B4-BE49-F238E27FC236}">
                <a16:creationId xmlns:a16="http://schemas.microsoft.com/office/drawing/2014/main" xmlns="" id="{3FD7A6B1-077E-4A16-AFA5-FA54CEBCC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0" y="3409201"/>
            <a:ext cx="3829050" cy="287178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Рисунок 4">
            <a:extLst>
              <a:ext uri="{FF2B5EF4-FFF2-40B4-BE49-F238E27FC236}">
                <a16:creationId xmlns:a16="http://schemas.microsoft.com/office/drawing/2014/main" xmlns="" id="{A1AD3BBC-62F9-4639-88EF-E3567F3F2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5021" r="2511" b="4591"/>
          <a:stretch/>
        </p:blipFill>
        <p:spPr bwMode="auto">
          <a:xfrm>
            <a:off x="4147014" y="3473362"/>
            <a:ext cx="3960441" cy="285151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748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xmlns="" id="{C61FF37C-DF3C-4D5A-8A3C-18B56A9B8751}"/>
              </a:ext>
            </a:extLst>
          </p:cNvPr>
          <p:cNvSpPr/>
          <p:nvPr/>
        </p:nvSpPr>
        <p:spPr>
          <a:xfrm>
            <a:off x="7968209" y="0"/>
            <a:ext cx="3744416" cy="6858000"/>
          </a:xfrm>
          <a:prstGeom prst="parallelogram">
            <a:avLst>
              <a:gd name="adj" fmla="val 69864"/>
            </a:avLst>
          </a:prstGeom>
          <a:solidFill>
            <a:srgbClr val="DBDBD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4BC4D72B-B9A7-4964-8384-D1012F0FB809}"/>
              </a:ext>
            </a:extLst>
          </p:cNvPr>
          <p:cNvGrpSpPr/>
          <p:nvPr/>
        </p:nvGrpSpPr>
        <p:grpSpPr>
          <a:xfrm>
            <a:off x="7655910" y="6865"/>
            <a:ext cx="4481823" cy="6851135"/>
            <a:chOff x="8048022" y="864706"/>
            <a:chExt cx="3953120" cy="6212055"/>
          </a:xfrm>
        </p:grpSpPr>
        <p:pic>
          <p:nvPicPr>
            <p:cNvPr id="8" name="Рисунок 6">
              <a:extLst>
                <a:ext uri="{FF2B5EF4-FFF2-40B4-BE49-F238E27FC236}">
                  <a16:creationId xmlns:a16="http://schemas.microsoft.com/office/drawing/2014/main" xmlns="" id="{5B745FAC-AA71-40DF-8187-674DB77D9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6839" y="864706"/>
              <a:ext cx="2414303" cy="1969019"/>
            </a:xfrm>
            <a:prstGeom prst="parallelogram">
              <a:avLst>
                <a:gd name="adj" fmla="val 37311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0" name="Рисунок 5">
              <a:extLst>
                <a:ext uri="{FF2B5EF4-FFF2-40B4-BE49-F238E27FC236}">
                  <a16:creationId xmlns:a16="http://schemas.microsoft.com/office/drawing/2014/main" xmlns="" id="{366E0EB7-4841-419E-9460-125AB214C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022" y="5076650"/>
              <a:ext cx="2414303" cy="2000111"/>
            </a:xfrm>
            <a:prstGeom prst="parallelogram">
              <a:avLst>
                <a:gd name="adj" fmla="val 37311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9" name="Рисунок 5">
              <a:extLst>
                <a:ext uri="{FF2B5EF4-FFF2-40B4-BE49-F238E27FC236}">
                  <a16:creationId xmlns:a16="http://schemas.microsoft.com/office/drawing/2014/main" xmlns="" id="{45291168-5A06-4C11-93A1-F67E48807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485" y="2960795"/>
              <a:ext cx="2385802" cy="1950727"/>
            </a:xfrm>
            <a:prstGeom prst="parallelogram">
              <a:avLst>
                <a:gd name="adj" fmla="val 37311"/>
              </a:avLst>
            </a:prstGeom>
            <a:solidFill>
              <a:srgbClr val="FFFFFF">
                <a:shade val="85000"/>
              </a:srgbClr>
            </a:solidFill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BF3A3A0-2CD2-404B-ABF0-FEA120ABC823}"/>
              </a:ext>
            </a:extLst>
          </p:cNvPr>
          <p:cNvSpPr txBox="1">
            <a:spLocks/>
          </p:cNvSpPr>
          <p:nvPr/>
        </p:nvSpPr>
        <p:spPr>
          <a:xfrm>
            <a:off x="872965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Стартовый возраст ученика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A8AC2C72-E395-4187-81E9-B792B19A0D35}"/>
              </a:ext>
            </a:extLst>
          </p:cNvPr>
          <p:cNvSpPr txBox="1">
            <a:spLocks/>
          </p:cNvSpPr>
          <p:nvPr/>
        </p:nvSpPr>
        <p:spPr>
          <a:xfrm>
            <a:off x="4037661" y="1988840"/>
            <a:ext cx="3433435" cy="102041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867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dirty="0">
                <a:solidFill>
                  <a:sysClr val="window" lastClr="FFFFFF">
                    <a:lumMod val="50000"/>
                  </a:sys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Чем раньше начало занятий –</a:t>
            </a:r>
          </a:p>
          <a:p>
            <a:pPr lvl="0" algn="ctr"/>
            <a:r>
              <a:rPr lang="ru-RU" dirty="0">
                <a:solidFill>
                  <a:sysClr val="window" lastClr="FFFFFF">
                    <a:lumMod val="50000"/>
                  </a:sys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тем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больше</a:t>
            </a:r>
            <a:r>
              <a:rPr lang="ru-RU" dirty="0">
                <a:solidFill>
                  <a:sysClr val="window" lastClr="FFFFFF">
                    <a:lumMod val="50000"/>
                  </a:sys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побед!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3DFC24E8-FFA4-4643-A140-5E8771107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737440"/>
              </p:ext>
            </p:extLst>
          </p:nvPr>
        </p:nvGraphicFramePr>
        <p:xfrm>
          <a:off x="240801" y="1511238"/>
          <a:ext cx="9649073" cy="609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Дуга 16">
            <a:extLst>
              <a:ext uri="{FF2B5EF4-FFF2-40B4-BE49-F238E27FC236}">
                <a16:creationId xmlns:a16="http://schemas.microsoft.com/office/drawing/2014/main" xmlns="" id="{4324DEC8-1A74-48A1-B942-6ED3235562FA}"/>
              </a:ext>
            </a:extLst>
          </p:cNvPr>
          <p:cNvSpPr/>
          <p:nvPr/>
        </p:nvSpPr>
        <p:spPr>
          <a:xfrm rot="685212">
            <a:off x="1411842" y="1772816"/>
            <a:ext cx="2808312" cy="3312368"/>
          </a:xfrm>
          <a:prstGeom prst="arc">
            <a:avLst>
              <a:gd name="adj1" fmla="val 13388157"/>
              <a:gd name="adj2" fmla="val 18198955"/>
            </a:avLst>
          </a:prstGeom>
          <a:ln w="28575">
            <a:solidFill>
              <a:schemeClr val="bg1">
                <a:lumMod val="50000"/>
              </a:schemeClr>
            </a:solidFill>
            <a:prstDash val="dash"/>
            <a:headEnd type="oval"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4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6358240" y="1921614"/>
            <a:ext cx="2935807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170">
              <a:spcBef>
                <a:spcPct val="20000"/>
              </a:spcBef>
              <a:defRPr/>
            </a:pPr>
            <a:r>
              <a:rPr lang="ru-RU" sz="2400" dirty="0">
                <a:solidFill>
                  <a:srgbClr val="0476B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Беседы</a:t>
            </a:r>
            <a:endParaRPr lang="en-US" sz="2400" dirty="0">
              <a:solidFill>
                <a:srgbClr val="0476B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6358240" y="2724913"/>
            <a:ext cx="3603100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375467">
              <a:spcBef>
                <a:spcPct val="20000"/>
              </a:spcBef>
              <a:defRPr/>
            </a:pPr>
            <a:r>
              <a:rPr lang="ru-RU" altLang="ru-RU" sz="2400" dirty="0">
                <a:solidFill>
                  <a:srgbClr val="0E5A8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Интерактивные игры</a:t>
            </a:r>
            <a:endParaRPr lang="en-US" sz="2400" dirty="0">
              <a:solidFill>
                <a:srgbClr val="0E5A8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Footer Text"/>
          <p:cNvSpPr txBox="1"/>
          <p:nvPr/>
        </p:nvSpPr>
        <p:spPr>
          <a:xfrm>
            <a:off x="551384" y="4835355"/>
            <a:ext cx="11640616" cy="1889473"/>
          </a:xfrm>
          <a:prstGeom prst="rect">
            <a:avLst/>
          </a:prstGeom>
          <a:noFill/>
          <a:ln w="28575">
            <a:noFill/>
          </a:ln>
        </p:spPr>
        <p:txBody>
          <a:bodyPr wrap="square" lIns="252000" tIns="72000" rIns="0" bIns="72000" rtlCol="0">
            <a:spAutoFit/>
          </a:bodyPr>
          <a:lstStyle/>
          <a:p>
            <a:pPr marL="285750" indent="-285750" defTabSz="1375467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Побуждение интереса к природе в раннем школьном возрасте</a:t>
            </a:r>
          </a:p>
          <a:p>
            <a:pPr marL="285750" indent="-285750" defTabSz="1375467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Аккумуляция объёма фактического биологического материала</a:t>
            </a:r>
          </a:p>
          <a:p>
            <a:pPr marL="285750" indent="-285750" defTabSz="1375467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накопленных знаний при изучении общих закономерностей развития организмов </a:t>
            </a:r>
          </a:p>
          <a:p>
            <a:pPr marL="285750" indent="-285750" defTabSz="1375467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 defTabSz="1375467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21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Залог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успешного участия </a:t>
            </a:r>
            <a:r>
              <a:rPr lang="ru-RU" sz="21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в олимпиадном движении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3A62E6-4D02-4D5C-9F58-1F23133C0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0" t="89" b="1"/>
          <a:stretch/>
        </p:blipFill>
        <p:spPr>
          <a:xfrm>
            <a:off x="872965" y="1821283"/>
            <a:ext cx="4501695" cy="2984759"/>
          </a:xfrm>
          <a:prstGeom prst="roundRect">
            <a:avLst>
              <a:gd name="adj" fmla="val 4604"/>
            </a:avLst>
          </a:prstGeom>
        </p:spPr>
      </p:pic>
      <p:sp>
        <p:nvSpPr>
          <p:cNvPr id="6" name="Freeform 45">
            <a:extLst>
              <a:ext uri="{FF2B5EF4-FFF2-40B4-BE49-F238E27FC236}">
                <a16:creationId xmlns:a16="http://schemas.microsoft.com/office/drawing/2014/main" xmlns="" id="{787CBAC4-AE35-48EB-B80E-D9AE8038D47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40158" y="1872280"/>
            <a:ext cx="468000" cy="4680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xmlns="" id="{5DF005DF-20D5-4380-B950-F056FA14FD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59447" y="2707624"/>
            <a:ext cx="468000" cy="4680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xmlns="" id="{98D6BCE9-8043-4263-829D-40BD3DC0B7F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59447" y="3449656"/>
            <a:ext cx="468000" cy="4680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xmlns="" id="{DA180211-EB4B-4339-849D-3664D854C25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35960" y="4197611"/>
            <a:ext cx="468000" cy="46800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A1A1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514966FD-A5D7-4713-9FD4-57C7829C1250}"/>
              </a:ext>
            </a:extLst>
          </p:cNvPr>
          <p:cNvSpPr txBox="1">
            <a:spLocks/>
          </p:cNvSpPr>
          <p:nvPr/>
        </p:nvSpPr>
        <p:spPr>
          <a:xfrm>
            <a:off x="6358240" y="3459261"/>
            <a:ext cx="4788512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375467">
              <a:spcBef>
                <a:spcPct val="20000"/>
              </a:spcBef>
              <a:defRPr/>
            </a:pPr>
            <a:r>
              <a:rPr lang="ru-RU" altLang="ru-RU" sz="2400" dirty="0">
                <a:solidFill>
                  <a:srgbClr val="32ACF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Тематические презентации</a:t>
            </a:r>
            <a:endParaRPr lang="en-US" sz="2400" dirty="0">
              <a:solidFill>
                <a:srgbClr val="32ACF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0458E0D8-8527-4FED-9423-04D1E6020DF1}"/>
              </a:ext>
            </a:extLst>
          </p:cNvPr>
          <p:cNvSpPr txBox="1">
            <a:spLocks/>
          </p:cNvSpPr>
          <p:nvPr/>
        </p:nvSpPr>
        <p:spPr>
          <a:xfrm>
            <a:off x="6358240" y="4181066"/>
            <a:ext cx="3603100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375467">
              <a:spcBef>
                <a:spcPct val="20000"/>
              </a:spcBef>
              <a:defRPr/>
            </a:pPr>
            <a:r>
              <a:rPr lang="ru-RU" alt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Демонстрация опытов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DB55989-444D-4F06-BD3F-5FDFCE877DA2}"/>
              </a:ext>
            </a:extLst>
          </p:cNvPr>
          <p:cNvSpPr txBox="1">
            <a:spLocks/>
          </p:cNvSpPr>
          <p:nvPr/>
        </p:nvSpPr>
        <p:spPr>
          <a:xfrm>
            <a:off x="831530" y="677803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00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Формат «Дети – детям»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650209D6-9588-4EFB-91F8-98640A94C144}"/>
              </a:ext>
            </a:extLst>
          </p:cNvPr>
          <p:cNvSpPr txBox="1">
            <a:spLocks/>
          </p:cNvSpPr>
          <p:nvPr/>
        </p:nvSpPr>
        <p:spPr>
          <a:xfrm>
            <a:off x="872965" y="1284403"/>
            <a:ext cx="1044607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867" b="1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ysClr val="window" lastClr="FFFFFF">
                    <a:lumMod val="50000"/>
                  </a:sys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Обучающиеся 8-9х классов разрабатывают мероприятия для младших школьников в рамках проектной деятельности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530" y="169082"/>
            <a:ext cx="1086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Пропедевтика научных дисциплин в начальной школе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3935760" y="5961602"/>
            <a:ext cx="360040" cy="446127"/>
          </a:xfrm>
          <a:prstGeom prst="downArrow">
            <a:avLst/>
          </a:prstGeom>
          <a:solidFill>
            <a:srgbClr val="32AC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2_Gray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476BF"/>
      </a:accent1>
      <a:accent2>
        <a:srgbClr val="0E5A8B"/>
      </a:accent2>
      <a:accent3>
        <a:srgbClr val="32ACFA"/>
      </a:accent3>
      <a:accent4>
        <a:srgbClr val="A1A1A1"/>
      </a:accent4>
      <a:accent5>
        <a:srgbClr val="0588DB"/>
      </a:accent5>
      <a:accent6>
        <a:srgbClr val="525252"/>
      </a:accent6>
      <a:hlink>
        <a:srgbClr val="0066CC"/>
      </a:hlink>
      <a:folHlink>
        <a:srgbClr val="45C9C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12_Gray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476BF"/>
      </a:accent1>
      <a:accent2>
        <a:srgbClr val="0E5A8B"/>
      </a:accent2>
      <a:accent3>
        <a:srgbClr val="32ACFA"/>
      </a:accent3>
      <a:accent4>
        <a:srgbClr val="A1A1A1"/>
      </a:accent4>
      <a:accent5>
        <a:srgbClr val="0588DB"/>
      </a:accent5>
      <a:accent6>
        <a:srgbClr val="525252"/>
      </a:accent6>
      <a:hlink>
        <a:srgbClr val="0066CC"/>
      </a:hlink>
      <a:folHlink>
        <a:srgbClr val="45C9C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12_Gray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476BF"/>
      </a:accent1>
      <a:accent2>
        <a:srgbClr val="0E5A8B"/>
      </a:accent2>
      <a:accent3>
        <a:srgbClr val="32ACFA"/>
      </a:accent3>
      <a:accent4>
        <a:srgbClr val="A1A1A1"/>
      </a:accent4>
      <a:accent5>
        <a:srgbClr val="0588DB"/>
      </a:accent5>
      <a:accent6>
        <a:srgbClr val="525252"/>
      </a:accent6>
      <a:hlink>
        <a:srgbClr val="0066CC"/>
      </a:hlink>
      <a:folHlink>
        <a:srgbClr val="45C9C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12_Gray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476BF"/>
      </a:accent1>
      <a:accent2>
        <a:srgbClr val="0E5A8B"/>
      </a:accent2>
      <a:accent3>
        <a:srgbClr val="32ACFA"/>
      </a:accent3>
      <a:accent4>
        <a:srgbClr val="A1A1A1"/>
      </a:accent4>
      <a:accent5>
        <a:srgbClr val="0588DB"/>
      </a:accent5>
      <a:accent6>
        <a:srgbClr val="525252"/>
      </a:accent6>
      <a:hlink>
        <a:srgbClr val="0066CC"/>
      </a:hlink>
      <a:folHlink>
        <a:srgbClr val="45C9C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4930</TotalTime>
  <Words>672</Words>
  <Application>Microsoft Office PowerPoint</Application>
  <PresentationFormat>Широкоэкранный</PresentationFormat>
  <Paragraphs>188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 Unicode MS</vt:lpstr>
      <vt:lpstr>Microsoft YaHei</vt:lpstr>
      <vt:lpstr>Arial</vt:lpstr>
      <vt:lpstr>Calibri</vt:lpstr>
      <vt:lpstr>Calibri Light</vt:lpstr>
      <vt:lpstr>FontAwesome</vt:lpstr>
      <vt:lpstr>Segoe UI</vt:lpstr>
      <vt:lpstr>Segoe UI Light</vt:lpstr>
      <vt:lpstr>Segoe UI Semibold</vt:lpstr>
      <vt:lpstr>Times New Roman</vt:lpstr>
      <vt:lpstr>Тема Office</vt:lpstr>
      <vt:lpstr>1_Custom Design</vt:lpstr>
      <vt:lpstr>2_Custom Design</vt:lpstr>
      <vt:lpstr>3_Custom Design</vt:lpstr>
      <vt:lpstr>4_Custom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Факторы результативной подготовки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работы с высокомотивированными и одаренными учениками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подход как условие развивающего обучения в биологии</dc:title>
  <dc:creator>Andrey</dc:creator>
  <cp:lastModifiedBy>User</cp:lastModifiedBy>
  <cp:revision>387</cp:revision>
  <cp:lastPrinted>2020-03-03T19:59:25Z</cp:lastPrinted>
  <dcterms:created xsi:type="dcterms:W3CDTF">2007-12-08T08:50:56Z</dcterms:created>
  <dcterms:modified xsi:type="dcterms:W3CDTF">2022-08-26T06:20:55Z</dcterms:modified>
</cp:coreProperties>
</file>