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notesMasterIdLst>
    <p:notesMasterId r:id="rId13"/>
  </p:notesMasterIdLst>
  <p:sldIdLst>
    <p:sldId id="283" r:id="rId2"/>
    <p:sldId id="284" r:id="rId3"/>
    <p:sldId id="285" r:id="rId4"/>
    <p:sldId id="286" r:id="rId5"/>
    <p:sldId id="289" r:id="rId6"/>
    <p:sldId id="290" r:id="rId7"/>
    <p:sldId id="292" r:id="rId8"/>
    <p:sldId id="293" r:id="rId9"/>
    <p:sldId id="294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74"/>
    <a:srgbClr val="006A9A"/>
    <a:srgbClr val="005A82"/>
    <a:srgbClr val="009FE3"/>
    <a:srgbClr val="005776"/>
    <a:srgbClr val="008BBC"/>
    <a:srgbClr val="0000FF"/>
    <a:srgbClr val="122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-25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BB35FB-D012-4FCC-B0CE-813D3AD022AF}" type="datetimeFigureOut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5D30D70-D825-49F1-972E-D320535387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2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43C8-438A-41E8-A75D-21752C237AEB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6475D-85CF-48F9-8F3A-ECC7C4F7A7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5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BDB9-CE29-4E6C-BD1D-24737E2EB13D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E7057-6087-4D18-9D63-5121A8AB21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05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A704-93B8-4304-9022-ABEB8AF4EA44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DC7F-4AA0-4434-9A84-32C67FC60B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02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5E2A-3824-4DE7-845B-72C6617FE6E0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2955B-B4E3-445D-8427-49CCDC94CE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86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D6E7-6357-46AC-BDD2-4E7909AA9699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0BF69-9FC4-4090-8E0D-5814F1D9F0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28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9520A-CCA1-4370-BDC3-093A6E40E347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D690-25AC-48FB-949D-13DD41EFF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76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0465-3E44-4807-9AC7-EB82F1754C1A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8D11D-8514-4BF4-8E26-E9EA1BE278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1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6423-8064-4B99-A841-6680C6B90A9A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65314-E11A-4A88-A7D0-C0FEA14DA5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43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9FDB-EBA5-4781-BF7A-12E08E411009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DAA48-C3F1-4B04-8DCE-15278A5A4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9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5A98-6C0F-4A66-B0BA-CEE2C5761936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0E5AC-C9EB-4853-97B9-BB5C1F40EC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8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FE2D-B06B-4E73-85B1-CB45AD33830D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33B6-9121-4B94-AD56-5B41F8A59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823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F6D68C-AA21-4BF7-8702-65FDD8CA9E6A}" type="datetime1">
              <a:rPr lang="ru-RU"/>
              <a:pPr>
                <a:defRPr/>
              </a:pPr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4620AE6-57E7-41CC-82E9-10036D5861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4.jpe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F144462-ACA8-4BB0-BD0F-42BAAFF8557F}" type="slidenum">
              <a:rPr lang="ru-RU" altLang="ru-RU">
                <a:solidFill>
                  <a:srgbClr val="898989"/>
                </a:solidFill>
              </a:rPr>
              <a:pPr/>
              <a:t>1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Заголовок 1"/>
          <p:cNvSpPr txBox="1">
            <a:spLocks/>
          </p:cNvSpPr>
          <p:nvPr/>
        </p:nvSpPr>
        <p:spPr bwMode="auto">
          <a:xfrm>
            <a:off x="1660525" y="1393825"/>
            <a:ext cx="1024413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5074"/>
                </a:solidFill>
                <a:latin typeface="Montserrat-Bold"/>
              </a:rPr>
              <a:t>Наставничество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5074"/>
                </a:solidFill>
                <a:latin typeface="Montserrat-Bold"/>
              </a:rPr>
              <a:t>как одна из эффективных форм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5074"/>
                </a:solidFill>
                <a:latin typeface="Montserrat-Bold"/>
              </a:rPr>
              <a:t>работы с обучающимися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5074"/>
                </a:solidFill>
                <a:latin typeface="Montserrat-Bold"/>
              </a:rPr>
              <a:t>психолого-педагогических классов</a:t>
            </a:r>
            <a:r>
              <a:rPr lang="ru-RU" altLang="ru-RU" sz="4400" b="1">
                <a:solidFill>
                  <a:srgbClr val="005074"/>
                </a:solidFill>
                <a:latin typeface="Montserrat-Bold"/>
              </a:rPr>
              <a:t> </a:t>
            </a:r>
          </a:p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002060"/>
                </a:solidFill>
                <a:latin typeface="Montserrat-Bold"/>
              </a:rPr>
              <a:t/>
            </a:r>
            <a:br>
              <a:rPr lang="ru-RU" altLang="ru-RU" sz="3200" b="1">
                <a:solidFill>
                  <a:srgbClr val="002060"/>
                </a:solidFill>
                <a:latin typeface="Montserrat-Bold"/>
              </a:rPr>
            </a:br>
            <a:r>
              <a:rPr lang="ru-RU" altLang="ru-RU" sz="3200" b="1">
                <a:solidFill>
                  <a:srgbClr val="002060"/>
                </a:solidFill>
                <a:latin typeface="Montserrat-Bold"/>
              </a:rPr>
              <a:t/>
            </a:r>
            <a:br>
              <a:rPr lang="ru-RU" altLang="ru-RU" sz="3200" b="1">
                <a:solidFill>
                  <a:srgbClr val="002060"/>
                </a:solidFill>
                <a:latin typeface="Montserrat-Bold"/>
              </a:rPr>
            </a:br>
            <a:endParaRPr lang="ru-RU" altLang="ru-RU" sz="3200" b="1">
              <a:solidFill>
                <a:srgbClr val="002060"/>
              </a:solidFill>
              <a:latin typeface="Montserrat-Bold"/>
            </a:endParaRP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005074"/>
                </a:solidFill>
                <a:latin typeface="Montserrat-Bold"/>
              </a:rPr>
              <a:t>Карпова Елена Витальевна, директор</a:t>
            </a:r>
          </a:p>
          <a:p>
            <a:pPr algn="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i="1">
                <a:solidFill>
                  <a:srgbClr val="005074"/>
                </a:solidFill>
                <a:latin typeface="Montserrat-Bold"/>
              </a:rPr>
              <a:t>ГБОУ СОШ № 541 Курортного района Санкт-Петербурга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D78B5FB-D26D-4F44-8C1B-7F9F33F02DBC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12297" name="Прямоугольник 10"/>
          <p:cNvSpPr>
            <a:spLocks noChangeArrowheads="1"/>
          </p:cNvSpPr>
          <p:nvPr/>
        </p:nvSpPr>
        <p:spPr bwMode="auto">
          <a:xfrm>
            <a:off x="2146300" y="633413"/>
            <a:ext cx="92519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наставничества «ученик – ученик»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2298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513" y="1104900"/>
            <a:ext cx="335121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175" y="1166813"/>
            <a:ext cx="51879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175" y="4140200"/>
            <a:ext cx="529748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0378" y="4695112"/>
            <a:ext cx="3353867" cy="217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6EEC8A0-DD68-4312-950C-A7714914FCC1}" type="slidenum">
              <a:rPr lang="ru-RU" altLang="ru-RU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Психолого-педагогический класс</a:t>
            </a:r>
          </a:p>
        </p:txBody>
      </p:sp>
      <p:pic>
        <p:nvPicPr>
          <p:cNvPr id="13321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8" y="627063"/>
            <a:ext cx="507523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363" y="627063"/>
            <a:ext cx="4611687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4150" y="3913188"/>
            <a:ext cx="3890963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600" y="4241800"/>
            <a:ext cx="2384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671" y="3913039"/>
            <a:ext cx="3633531" cy="300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E54F32F-FE20-4B9E-B317-C00465D9B7E5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410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763" y="779463"/>
            <a:ext cx="43132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488" y="3754438"/>
            <a:ext cx="51689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363" y="3790950"/>
            <a:ext cx="461168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Заголовок 1"/>
          <p:cNvSpPr txBox="1">
            <a:spLocks/>
          </p:cNvSpPr>
          <p:nvPr/>
        </p:nvSpPr>
        <p:spPr bwMode="auto">
          <a:xfrm>
            <a:off x="3292475" y="158750"/>
            <a:ext cx="6765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Психолого-педагогический класс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9"/>
          <a:stretch/>
        </p:blipFill>
        <p:spPr>
          <a:xfrm>
            <a:off x="2500758" y="818676"/>
            <a:ext cx="4591048" cy="287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04BE2959-3771-4745-8116-DD3AF26F9224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Заголовок 1"/>
          <p:cNvSpPr txBox="1">
            <a:spLocks/>
          </p:cNvSpPr>
          <p:nvPr/>
        </p:nvSpPr>
        <p:spPr bwMode="auto">
          <a:xfrm>
            <a:off x="3292475" y="158750"/>
            <a:ext cx="6765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Психолого-педагогический класс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9125" y="1006475"/>
            <a:ext cx="98996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  Цели создания и функционирования психолого-педагогических классов: </a:t>
            </a:r>
          </a:p>
          <a:p>
            <a:pPr>
              <a:defRPr/>
            </a:pPr>
            <a:endParaRPr lang="ru-RU" sz="2000" b="1" dirty="0">
              <a:solidFill>
                <a:srgbClr val="005074"/>
              </a:solidFill>
              <a:latin typeface="Montserrat-Bold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выявление педагогически одарённых школьников и формирование у них готовности к профессионально-личностному самоопределению;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ru-RU" sz="1200" b="1" dirty="0">
              <a:solidFill>
                <a:srgbClr val="005074"/>
              </a:solidFill>
              <a:latin typeface="Montserrat-Bold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интеграция педагогически одарённых школьников в профессиональное сообщество на этапе обучения в школе. </a:t>
            </a:r>
          </a:p>
        </p:txBody>
      </p:sp>
      <p:pic>
        <p:nvPicPr>
          <p:cNvPr id="5130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4550" y="3268663"/>
            <a:ext cx="45656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825" y="3268663"/>
            <a:ext cx="5319093" cy="313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-57150"/>
            <a:ext cx="10721975" cy="6915150"/>
          </a:xfrm>
        </p:spPr>
      </p:pic>
      <p:pic>
        <p:nvPicPr>
          <p:cNvPr id="6147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Заголовок 1"/>
          <p:cNvSpPr txBox="1">
            <a:spLocks/>
          </p:cNvSpPr>
          <p:nvPr/>
        </p:nvSpPr>
        <p:spPr bwMode="auto">
          <a:xfrm>
            <a:off x="3292475" y="158750"/>
            <a:ext cx="6765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Психолого-педагогический класс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81163" y="869950"/>
            <a:ext cx="103219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	</a:t>
            </a:r>
            <a:r>
              <a:rPr lang="ru-RU" sz="2000" b="1" u="sng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Организационные задачи</a:t>
            </a:r>
          </a:p>
          <a:p>
            <a:pPr>
              <a:defRPr/>
            </a:pPr>
            <a:endParaRPr lang="ru-RU" sz="2000" b="1" u="sng" dirty="0">
              <a:solidFill>
                <a:srgbClr val="005074"/>
              </a:solidFill>
              <a:latin typeface="Montserrat-Bold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разработка системы сопровождения педагогически одарённых школьников;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создание условий для развития </a:t>
            </a:r>
            <a:r>
              <a:rPr lang="ru-RU" sz="2000" b="1" dirty="0" err="1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субъектности</a:t>
            </a: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 обучающихся через персонализацию профессиональных проб и создание индивидуальных учебных проектов.</a:t>
            </a:r>
          </a:p>
          <a:p>
            <a:pPr>
              <a:defRPr/>
            </a:pPr>
            <a:endParaRPr lang="ru-RU" sz="2000" b="1" dirty="0">
              <a:solidFill>
                <a:srgbClr val="005074"/>
              </a:solidFill>
              <a:latin typeface="Montserrat-Bold"/>
              <a:ea typeface="+mj-ea"/>
              <a:cs typeface="+mj-cs"/>
            </a:endParaRPr>
          </a:p>
          <a:p>
            <a:pPr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	</a:t>
            </a:r>
            <a:r>
              <a:rPr lang="ru-RU" sz="2000" b="1" u="sng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Образовательные задачи</a:t>
            </a:r>
            <a:endParaRPr lang="ru-RU" sz="2000" b="1" dirty="0">
              <a:solidFill>
                <a:srgbClr val="005074"/>
              </a:solidFill>
              <a:latin typeface="Montserrat-Bold"/>
              <a:ea typeface="+mj-ea"/>
              <a:cs typeface="+mj-cs"/>
            </a:endParaRPr>
          </a:p>
          <a:p>
            <a:pPr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формирование у школьников представлений о человеко-центрированной профессиональной деятельности;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предоставление возможностей для получения опыта психолого-педагогической и социально-педагогической деятельности (профессиональные пробы);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развитие у школьников склонностей и способностей к </a:t>
            </a:r>
          </a:p>
          <a:p>
            <a:pPr>
              <a:defRPr/>
            </a:pPr>
            <a:r>
              <a:rPr lang="ru-RU" sz="2000" b="1" dirty="0">
                <a:solidFill>
                  <a:srgbClr val="005074"/>
                </a:solidFill>
                <a:latin typeface="Montserrat-Bold"/>
                <a:ea typeface="+mj-ea"/>
                <a:cs typeface="+mj-cs"/>
              </a:rPr>
              <a:t>     психолого-педагогической деятельности. </a:t>
            </a:r>
          </a:p>
        </p:txBody>
      </p:sp>
      <p:pic>
        <p:nvPicPr>
          <p:cNvPr id="6153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7725" y="4595813"/>
            <a:ext cx="226536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C18BF5DC-BE14-4F99-9AB4-11E1CFBFCFBD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717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1712913" y="1741488"/>
            <a:ext cx="417512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наставничества «Казатель»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Казание - наставление, увещевание.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rgbClr val="005074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Казатель – человек, передающий накопленные знания своим подопечным, – наставник, учитель, мастер.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833" y="1878498"/>
            <a:ext cx="5888251" cy="331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09DA327-C08B-418C-A0EC-8099F86D514A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819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8201" name="Прямоугольник 10"/>
          <p:cNvSpPr>
            <a:spLocks noChangeArrowheads="1"/>
          </p:cNvSpPr>
          <p:nvPr/>
        </p:nvSpPr>
        <p:spPr bwMode="auto">
          <a:xfrm>
            <a:off x="2816225" y="735013"/>
            <a:ext cx="86185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наставничества «руководитель – руководитель»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906" y="1301302"/>
            <a:ext cx="3517736" cy="263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665" y="3939603"/>
            <a:ext cx="3866444" cy="290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983" y="1325413"/>
            <a:ext cx="3811500" cy="254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372" y="2059234"/>
            <a:ext cx="2218941" cy="350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3162" y="4035972"/>
            <a:ext cx="3572480" cy="278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7963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E69570D8-8548-4912-8F9E-F48B1DF67804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922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9225" name="Прямоугольник 10"/>
          <p:cNvSpPr>
            <a:spLocks noChangeArrowheads="1"/>
          </p:cNvSpPr>
          <p:nvPr/>
        </p:nvSpPr>
        <p:spPr bwMode="auto">
          <a:xfrm>
            <a:off x="2184400" y="735013"/>
            <a:ext cx="9250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наставничества «учитель – учитель»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8911" y="1250078"/>
            <a:ext cx="4804388" cy="255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38" y="1250078"/>
            <a:ext cx="3187262" cy="293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891" y="4184578"/>
            <a:ext cx="3564560" cy="2673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322" y="3853905"/>
            <a:ext cx="4545722" cy="302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A159290-DF71-4D07-A161-0A138FCC0E6F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024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2184400" y="735013"/>
            <a:ext cx="9250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наставничества «учитель – ученик»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625" y="1230773"/>
            <a:ext cx="4232512" cy="296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142" y="1592209"/>
            <a:ext cx="2606565" cy="476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3"/>
          <a:stretch/>
        </p:blipFill>
        <p:spPr>
          <a:xfrm>
            <a:off x="8580055" y="1665584"/>
            <a:ext cx="3435052" cy="461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292" y="4068763"/>
            <a:ext cx="4151177" cy="2738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025" y="0"/>
            <a:ext cx="10721975" cy="6915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1BC360E-E9E9-45A0-BA42-48B7900AE8D1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3268663"/>
            <a:ext cx="146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14255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336550"/>
            <a:ext cx="144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5001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Заголовок 1"/>
          <p:cNvSpPr txBox="1">
            <a:spLocks/>
          </p:cNvSpPr>
          <p:nvPr/>
        </p:nvSpPr>
        <p:spPr bwMode="auto">
          <a:xfrm>
            <a:off x="2449513" y="158750"/>
            <a:ext cx="8904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5074"/>
                </a:solidFill>
                <a:latin typeface="Montserrat-Bold"/>
              </a:rPr>
              <a:t>Применение методологии наставничества</a:t>
            </a:r>
          </a:p>
        </p:txBody>
      </p:sp>
      <p:sp>
        <p:nvSpPr>
          <p:cNvPr id="11273" name="Прямоугольник 10"/>
          <p:cNvSpPr>
            <a:spLocks noChangeArrowheads="1"/>
          </p:cNvSpPr>
          <p:nvPr/>
        </p:nvSpPr>
        <p:spPr bwMode="auto">
          <a:xfrm>
            <a:off x="2184400" y="735013"/>
            <a:ext cx="9250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 наставничества «студент – ученик»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507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881" y="1872360"/>
            <a:ext cx="3028988" cy="403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037" y="4246178"/>
            <a:ext cx="3758916" cy="250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409" y="1270489"/>
            <a:ext cx="3751543" cy="281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292" y="1817126"/>
            <a:ext cx="3134480" cy="4179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150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Trebuchet MS</vt:lpstr>
      <vt:lpstr>Arial</vt:lpstr>
      <vt:lpstr>Calibri Light</vt:lpstr>
      <vt:lpstr>Calibri</vt:lpstr>
      <vt:lpstr>Montserrat-Bold</vt:lpstr>
      <vt:lpstr>Wingdings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Игорь Благовещенский</cp:lastModifiedBy>
  <cp:revision>108</cp:revision>
  <dcterms:created xsi:type="dcterms:W3CDTF">2022-08-30T17:30:49Z</dcterms:created>
  <dcterms:modified xsi:type="dcterms:W3CDTF">2023-08-28T13:03:19Z</dcterms:modified>
</cp:coreProperties>
</file>